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66" r:id="rId5"/>
    <p:sldId id="265" r:id="rId6"/>
    <p:sldId id="259" r:id="rId7"/>
    <p:sldId id="268" r:id="rId8"/>
    <p:sldId id="278" r:id="rId9"/>
    <p:sldId id="279" r:id="rId10"/>
    <p:sldId id="261" r:id="rId11"/>
    <p:sldId id="260" r:id="rId12"/>
    <p:sldId id="290" r:id="rId13"/>
    <p:sldId id="276" r:id="rId14"/>
    <p:sldId id="262" r:id="rId15"/>
    <p:sldId id="273" r:id="rId16"/>
    <p:sldId id="280" r:id="rId17"/>
    <p:sldId id="281" r:id="rId18"/>
    <p:sldId id="287" r:id="rId19"/>
    <p:sldId id="282" r:id="rId20"/>
    <p:sldId id="283" r:id="rId21"/>
    <p:sldId id="284" r:id="rId22"/>
    <p:sldId id="285" r:id="rId23"/>
    <p:sldId id="288" r:id="rId24"/>
    <p:sldId id="286" r:id="rId25"/>
    <p:sldId id="264" r:id="rId26"/>
    <p:sldId id="272" r:id="rId27"/>
    <p:sldId id="269" r:id="rId28"/>
    <p:sldId id="270" r:id="rId29"/>
    <p:sldId id="271" r:id="rId30"/>
    <p:sldId id="277" r:id="rId31"/>
    <p:sldId id="274" r:id="rId32"/>
    <p:sldId id="275" r:id="rId33"/>
    <p:sldId id="28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096"/>
    <p:restoredTop sz="92449"/>
  </p:normalViewPr>
  <p:slideViewPr>
    <p:cSldViewPr snapToGrid="0" snapToObjects="1">
      <p:cViewPr varScale="1">
        <p:scale>
          <a:sx n="96" d="100"/>
          <a:sy n="96" d="100"/>
        </p:scale>
        <p:origin x="176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158208-3E00-4826-80D7-7BA263389A6C}" type="doc">
      <dgm:prSet loTypeId="urn:microsoft.com/office/officeart/2005/8/layout/process4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28B413F7-F204-4A80-80C0-DA9714FAB1EE}">
      <dgm:prSet/>
      <dgm:spPr/>
      <dgm:t>
        <a:bodyPr/>
        <a:lstStyle/>
        <a:p>
          <a:r>
            <a:rPr lang="en-US" dirty="0"/>
            <a:t>Arrays and pointers in </a:t>
          </a:r>
          <a:r>
            <a:rPr lang="en-US" b="1" dirty="0"/>
            <a:t>C</a:t>
          </a:r>
          <a:r>
            <a:rPr lang="en-US" dirty="0"/>
            <a:t> are related in fundamental and often confusing ways.</a:t>
          </a:r>
        </a:p>
      </dgm:t>
    </dgm:pt>
    <dgm:pt modelId="{BF09EFD7-DFCA-43ED-9BB5-52FE1817AF44}" type="parTrans" cxnId="{10E6B051-287B-443C-A650-C3221F96A58E}">
      <dgm:prSet/>
      <dgm:spPr/>
      <dgm:t>
        <a:bodyPr/>
        <a:lstStyle/>
        <a:p>
          <a:endParaRPr lang="en-US"/>
        </a:p>
      </dgm:t>
    </dgm:pt>
    <dgm:pt modelId="{A20B5A60-F118-4AFA-90D6-AA7D2AFACCB1}" type="sibTrans" cxnId="{10E6B051-287B-443C-A650-C3221F96A58E}">
      <dgm:prSet/>
      <dgm:spPr/>
      <dgm:t>
        <a:bodyPr/>
        <a:lstStyle/>
        <a:p>
          <a:endParaRPr lang="en-US"/>
        </a:p>
      </dgm:t>
    </dgm:pt>
    <dgm:pt modelId="{61061CFD-5F4F-4E7C-9BD2-8597B07D4CFB}">
      <dgm:prSet/>
      <dgm:spPr/>
      <dgm:t>
        <a:bodyPr/>
        <a:lstStyle/>
        <a:p>
          <a:r>
            <a:rPr lang="en-US"/>
            <a:t>We will talk more about this when we deal with pointers.</a:t>
          </a:r>
        </a:p>
      </dgm:t>
    </dgm:pt>
    <dgm:pt modelId="{C659AF98-F779-4093-BB3D-4264D6D23A62}" type="parTrans" cxnId="{6C07A032-FF11-4D04-AB57-083A1DEB2337}">
      <dgm:prSet/>
      <dgm:spPr/>
      <dgm:t>
        <a:bodyPr/>
        <a:lstStyle/>
        <a:p>
          <a:endParaRPr lang="en-US"/>
        </a:p>
      </dgm:t>
    </dgm:pt>
    <dgm:pt modelId="{24926750-5283-42E5-B669-2BB4CC5438D0}" type="sibTrans" cxnId="{6C07A032-FF11-4D04-AB57-083A1DEB2337}">
      <dgm:prSet/>
      <dgm:spPr/>
      <dgm:t>
        <a:bodyPr/>
        <a:lstStyle/>
        <a:p>
          <a:endParaRPr lang="en-US"/>
        </a:p>
      </dgm:t>
    </dgm:pt>
    <dgm:pt modelId="{D201CCD1-0996-4540-BD4E-D2E9E2A35E05}">
      <dgm:prSet/>
      <dgm:spPr/>
      <dgm:t>
        <a:bodyPr/>
        <a:lstStyle/>
        <a:p>
          <a:r>
            <a:rPr lang="en-US" dirty="0"/>
            <a:t>For a single dimensional array, </a:t>
          </a:r>
        </a:p>
        <a:p>
          <a:r>
            <a:rPr lang="en-US" dirty="0">
              <a:latin typeface="Courier" pitchFamily="2" charset="0"/>
            </a:rPr>
            <a:t>a[</a:t>
          </a:r>
          <a:r>
            <a:rPr lang="en-US" dirty="0" err="1">
              <a:latin typeface="Courier" pitchFamily="2" charset="0"/>
            </a:rPr>
            <a:t>i</a:t>
          </a:r>
          <a:r>
            <a:rPr lang="en-US" dirty="0">
              <a:latin typeface="Courier" pitchFamily="2" charset="0"/>
            </a:rPr>
            <a:t>] == *(a + </a:t>
          </a:r>
          <a:r>
            <a:rPr lang="en-US" dirty="0" err="1">
              <a:latin typeface="Courier" pitchFamily="2" charset="0"/>
            </a:rPr>
            <a:t>i</a:t>
          </a:r>
          <a:r>
            <a:rPr lang="en-US" dirty="0">
              <a:latin typeface="Courier" pitchFamily="2" charset="0"/>
            </a:rPr>
            <a:t>)</a:t>
          </a:r>
        </a:p>
      </dgm:t>
    </dgm:pt>
    <dgm:pt modelId="{1991F650-5753-4AA3-8C09-EF2E7AF71986}" type="parTrans" cxnId="{0F4B65E8-216D-4F91-B5D6-4801357DD294}">
      <dgm:prSet/>
      <dgm:spPr/>
      <dgm:t>
        <a:bodyPr/>
        <a:lstStyle/>
        <a:p>
          <a:endParaRPr lang="en-US"/>
        </a:p>
      </dgm:t>
    </dgm:pt>
    <dgm:pt modelId="{52BC3626-753D-4F22-9928-8E70A335B3A4}" type="sibTrans" cxnId="{0F4B65E8-216D-4F91-B5D6-4801357DD294}">
      <dgm:prSet/>
      <dgm:spPr/>
      <dgm:t>
        <a:bodyPr/>
        <a:lstStyle/>
        <a:p>
          <a:endParaRPr lang="en-US"/>
        </a:p>
      </dgm:t>
    </dgm:pt>
    <dgm:pt modelId="{2C9A8E7F-B889-4E0B-86EE-873CB8618115}">
      <dgm:prSet/>
      <dgm:spPr/>
      <dgm:t>
        <a:bodyPr/>
        <a:lstStyle/>
        <a:p>
          <a:r>
            <a:rPr lang="en-US" dirty="0">
              <a:latin typeface="Courier" pitchFamily="2" charset="0"/>
            </a:rPr>
            <a:t>a</a:t>
          </a:r>
          <a:r>
            <a:rPr lang="en-US" dirty="0"/>
            <a:t> is the address of </a:t>
          </a:r>
          <a:r>
            <a:rPr lang="en-US" dirty="0">
              <a:latin typeface="Courier" pitchFamily="2" charset="0"/>
            </a:rPr>
            <a:t>a[0]</a:t>
          </a:r>
        </a:p>
      </dgm:t>
    </dgm:pt>
    <dgm:pt modelId="{ACE3C62C-8396-40A5-A065-C9017347EDBD}" type="parTrans" cxnId="{781A125B-D7B8-4C3D-8121-9F208E75D745}">
      <dgm:prSet/>
      <dgm:spPr/>
      <dgm:t>
        <a:bodyPr/>
        <a:lstStyle/>
        <a:p>
          <a:endParaRPr lang="en-US"/>
        </a:p>
      </dgm:t>
    </dgm:pt>
    <dgm:pt modelId="{5D5B08D9-3250-415E-AF17-64DFC5DE70C2}" type="sibTrans" cxnId="{781A125B-D7B8-4C3D-8121-9F208E75D745}">
      <dgm:prSet/>
      <dgm:spPr/>
      <dgm:t>
        <a:bodyPr/>
        <a:lstStyle/>
        <a:p>
          <a:endParaRPr lang="en-US"/>
        </a:p>
      </dgm:t>
    </dgm:pt>
    <dgm:pt modelId="{FE9B04D8-311C-4337-B3CD-7CEB1B1AA2AA}">
      <dgm:prSet/>
      <dgm:spPr/>
      <dgm:t>
        <a:bodyPr/>
        <a:lstStyle/>
        <a:p>
          <a:r>
            <a:rPr lang="en-US" dirty="0"/>
            <a:t>a[</a:t>
          </a:r>
          <a:r>
            <a:rPr lang="en-US" dirty="0" err="1"/>
            <a:t>i</a:t>
          </a:r>
          <a:r>
            <a:rPr lang="en-US" dirty="0"/>
            <a:t>] is the array slot that is at </a:t>
          </a:r>
          <a:r>
            <a:rPr lang="en-US" dirty="0">
              <a:latin typeface="Courier" pitchFamily="2" charset="0"/>
            </a:rPr>
            <a:t>a + </a:t>
          </a:r>
          <a:r>
            <a:rPr lang="en-US" dirty="0" err="1">
              <a:latin typeface="Courier" pitchFamily="2" charset="0"/>
            </a:rPr>
            <a:t>i</a:t>
          </a:r>
          <a:r>
            <a:rPr lang="en-US" dirty="0">
              <a:latin typeface="Courier" pitchFamily="2" charset="0"/>
            </a:rPr>
            <a:t> * </a:t>
          </a:r>
          <a:r>
            <a:rPr lang="en-US" dirty="0" err="1">
              <a:latin typeface="Courier" pitchFamily="2" charset="0"/>
            </a:rPr>
            <a:t>sizeof</a:t>
          </a:r>
          <a:r>
            <a:rPr lang="en-US" dirty="0">
              <a:latin typeface="Courier" pitchFamily="2" charset="0"/>
            </a:rPr>
            <a:t>(a[0])</a:t>
          </a:r>
        </a:p>
      </dgm:t>
    </dgm:pt>
    <dgm:pt modelId="{FA19214D-A54B-457E-8F34-5438F17A79CB}" type="parTrans" cxnId="{ED3D49B3-5F6A-4674-A3A4-ED39AC56CA2F}">
      <dgm:prSet/>
      <dgm:spPr/>
      <dgm:t>
        <a:bodyPr/>
        <a:lstStyle/>
        <a:p>
          <a:endParaRPr lang="en-US"/>
        </a:p>
      </dgm:t>
    </dgm:pt>
    <dgm:pt modelId="{5EA0EF36-7563-4252-A4CB-D969FEA80903}" type="sibTrans" cxnId="{ED3D49B3-5F6A-4674-A3A4-ED39AC56CA2F}">
      <dgm:prSet/>
      <dgm:spPr/>
      <dgm:t>
        <a:bodyPr/>
        <a:lstStyle/>
        <a:p>
          <a:endParaRPr lang="en-US"/>
        </a:p>
      </dgm:t>
    </dgm:pt>
    <dgm:pt modelId="{8CA1089B-0CE1-4242-A6A4-3635C6E4D939}">
      <dgm:prSet/>
      <dgm:spPr/>
      <dgm:t>
        <a:bodyPr/>
        <a:lstStyle/>
        <a:p>
          <a:r>
            <a:rPr lang="en-US" dirty="0"/>
            <a:t>Pointers automatically do the multiplication by </a:t>
          </a:r>
          <a:r>
            <a:rPr lang="en-US" dirty="0" err="1">
              <a:latin typeface="Courier" pitchFamily="2" charset="0"/>
            </a:rPr>
            <a:t>sizeof</a:t>
          </a:r>
          <a:endParaRPr lang="en-US" dirty="0">
            <a:latin typeface="Courier" pitchFamily="2" charset="0"/>
          </a:endParaRPr>
        </a:p>
      </dgm:t>
    </dgm:pt>
    <dgm:pt modelId="{4CB5AABE-82D5-421C-B695-CF383ACEBCEA}" type="parTrans" cxnId="{3CAC56B5-13F9-4B97-991F-B84D8F79A09C}">
      <dgm:prSet/>
      <dgm:spPr/>
      <dgm:t>
        <a:bodyPr/>
        <a:lstStyle/>
        <a:p>
          <a:endParaRPr lang="en-US"/>
        </a:p>
      </dgm:t>
    </dgm:pt>
    <dgm:pt modelId="{A8CFE909-37E3-4B0F-9CA6-E4C4D7EEF029}" type="sibTrans" cxnId="{3CAC56B5-13F9-4B97-991F-B84D8F79A09C}">
      <dgm:prSet/>
      <dgm:spPr/>
      <dgm:t>
        <a:bodyPr/>
        <a:lstStyle/>
        <a:p>
          <a:endParaRPr lang="en-US"/>
        </a:p>
      </dgm:t>
    </dgm:pt>
    <dgm:pt modelId="{7C872F17-7BF6-4F4B-9854-A9AD67727568}" type="pres">
      <dgm:prSet presAssocID="{B4158208-3E00-4826-80D7-7BA263389A6C}" presName="Name0" presStyleCnt="0">
        <dgm:presLayoutVars>
          <dgm:dir/>
          <dgm:animLvl val="lvl"/>
          <dgm:resizeHandles val="exact"/>
        </dgm:presLayoutVars>
      </dgm:prSet>
      <dgm:spPr/>
    </dgm:pt>
    <dgm:pt modelId="{2DFACA27-F68C-3F47-84C5-50285D5E3352}" type="pres">
      <dgm:prSet presAssocID="{D201CCD1-0996-4540-BD4E-D2E9E2A35E05}" presName="boxAndChildren" presStyleCnt="0"/>
      <dgm:spPr/>
    </dgm:pt>
    <dgm:pt modelId="{316833E4-87EE-3649-B84D-FDEF518F15B8}" type="pres">
      <dgm:prSet presAssocID="{D201CCD1-0996-4540-BD4E-D2E9E2A35E05}" presName="parentTextBox" presStyleLbl="node1" presStyleIdx="0" presStyleCnt="2"/>
      <dgm:spPr/>
    </dgm:pt>
    <dgm:pt modelId="{3283C449-4E5C-B94E-8DF8-116EB7E74916}" type="pres">
      <dgm:prSet presAssocID="{D201CCD1-0996-4540-BD4E-D2E9E2A35E05}" presName="entireBox" presStyleLbl="node1" presStyleIdx="0" presStyleCnt="2"/>
      <dgm:spPr/>
    </dgm:pt>
    <dgm:pt modelId="{3A722687-0AB0-6341-BA83-5CB92B828C6D}" type="pres">
      <dgm:prSet presAssocID="{D201CCD1-0996-4540-BD4E-D2E9E2A35E05}" presName="descendantBox" presStyleCnt="0"/>
      <dgm:spPr/>
    </dgm:pt>
    <dgm:pt modelId="{0BB81772-B869-D240-A1A7-33B55778A5F1}" type="pres">
      <dgm:prSet presAssocID="{2C9A8E7F-B889-4E0B-86EE-873CB8618115}" presName="childTextBox" presStyleLbl="fgAccFollowNode1" presStyleIdx="0" presStyleCnt="4">
        <dgm:presLayoutVars>
          <dgm:bulletEnabled val="1"/>
        </dgm:presLayoutVars>
      </dgm:prSet>
      <dgm:spPr/>
    </dgm:pt>
    <dgm:pt modelId="{3F782393-9BC9-6640-BE40-B2C35902E114}" type="pres">
      <dgm:prSet presAssocID="{FE9B04D8-311C-4337-B3CD-7CEB1B1AA2AA}" presName="childTextBox" presStyleLbl="fgAccFollowNode1" presStyleIdx="1" presStyleCnt="4">
        <dgm:presLayoutVars>
          <dgm:bulletEnabled val="1"/>
        </dgm:presLayoutVars>
      </dgm:prSet>
      <dgm:spPr/>
    </dgm:pt>
    <dgm:pt modelId="{D437E7B3-9F51-4D4E-A70F-FFE0ECC3D60C}" type="pres">
      <dgm:prSet presAssocID="{8CA1089B-0CE1-4242-A6A4-3635C6E4D939}" presName="childTextBox" presStyleLbl="fgAccFollowNode1" presStyleIdx="2" presStyleCnt="4">
        <dgm:presLayoutVars>
          <dgm:bulletEnabled val="1"/>
        </dgm:presLayoutVars>
      </dgm:prSet>
      <dgm:spPr/>
    </dgm:pt>
    <dgm:pt modelId="{F9CE044A-B3D5-3843-A376-3DBF32B6BCDC}" type="pres">
      <dgm:prSet presAssocID="{A20B5A60-F118-4AFA-90D6-AA7D2AFACCB1}" presName="sp" presStyleCnt="0"/>
      <dgm:spPr/>
    </dgm:pt>
    <dgm:pt modelId="{D0B191FA-3A1D-6349-AC0C-67EB2E3FF51F}" type="pres">
      <dgm:prSet presAssocID="{28B413F7-F204-4A80-80C0-DA9714FAB1EE}" presName="arrowAndChildren" presStyleCnt="0"/>
      <dgm:spPr/>
    </dgm:pt>
    <dgm:pt modelId="{B5442650-0979-334F-B42D-851C0F603397}" type="pres">
      <dgm:prSet presAssocID="{28B413F7-F204-4A80-80C0-DA9714FAB1EE}" presName="parentTextArrow" presStyleLbl="node1" presStyleIdx="0" presStyleCnt="2"/>
      <dgm:spPr/>
    </dgm:pt>
    <dgm:pt modelId="{0A38C5B1-51FA-F14F-8046-AD4942325AD5}" type="pres">
      <dgm:prSet presAssocID="{28B413F7-F204-4A80-80C0-DA9714FAB1EE}" presName="arrow" presStyleLbl="node1" presStyleIdx="1" presStyleCnt="2"/>
      <dgm:spPr/>
    </dgm:pt>
    <dgm:pt modelId="{52D5A111-6939-DA46-A052-76B3E5C58B28}" type="pres">
      <dgm:prSet presAssocID="{28B413F7-F204-4A80-80C0-DA9714FAB1EE}" presName="descendantArrow" presStyleCnt="0"/>
      <dgm:spPr/>
    </dgm:pt>
    <dgm:pt modelId="{F5DDD2EE-DC4A-AF4E-8BCB-CBD79DF4330D}" type="pres">
      <dgm:prSet presAssocID="{61061CFD-5F4F-4E7C-9BD2-8597B07D4CFB}" presName="childTextArrow" presStyleLbl="fgAccFollowNode1" presStyleIdx="3" presStyleCnt="4">
        <dgm:presLayoutVars>
          <dgm:bulletEnabled val="1"/>
        </dgm:presLayoutVars>
      </dgm:prSet>
      <dgm:spPr/>
    </dgm:pt>
  </dgm:ptLst>
  <dgm:cxnLst>
    <dgm:cxn modelId="{6C07A032-FF11-4D04-AB57-083A1DEB2337}" srcId="{28B413F7-F204-4A80-80C0-DA9714FAB1EE}" destId="{61061CFD-5F4F-4E7C-9BD2-8597B07D4CFB}" srcOrd="0" destOrd="0" parTransId="{C659AF98-F779-4093-BB3D-4264D6D23A62}" sibTransId="{24926750-5283-42E5-B669-2BB4CC5438D0}"/>
    <dgm:cxn modelId="{CC4C8C3A-D39F-254A-AB75-177F17B3F277}" type="presOf" srcId="{8CA1089B-0CE1-4242-A6A4-3635C6E4D939}" destId="{D437E7B3-9F51-4D4E-A70F-FFE0ECC3D60C}" srcOrd="0" destOrd="0" presId="urn:microsoft.com/office/officeart/2005/8/layout/process4"/>
    <dgm:cxn modelId="{7B94BB3A-8372-D148-AFA5-4C45CD6B7DB8}" type="presOf" srcId="{2C9A8E7F-B889-4E0B-86EE-873CB8618115}" destId="{0BB81772-B869-D240-A1A7-33B55778A5F1}" srcOrd="0" destOrd="0" presId="urn:microsoft.com/office/officeart/2005/8/layout/process4"/>
    <dgm:cxn modelId="{10E6B051-287B-443C-A650-C3221F96A58E}" srcId="{B4158208-3E00-4826-80D7-7BA263389A6C}" destId="{28B413F7-F204-4A80-80C0-DA9714FAB1EE}" srcOrd="0" destOrd="0" parTransId="{BF09EFD7-DFCA-43ED-9BB5-52FE1817AF44}" sibTransId="{A20B5A60-F118-4AFA-90D6-AA7D2AFACCB1}"/>
    <dgm:cxn modelId="{781A125B-D7B8-4C3D-8121-9F208E75D745}" srcId="{D201CCD1-0996-4540-BD4E-D2E9E2A35E05}" destId="{2C9A8E7F-B889-4E0B-86EE-873CB8618115}" srcOrd="0" destOrd="0" parTransId="{ACE3C62C-8396-40A5-A065-C9017347EDBD}" sibTransId="{5D5B08D9-3250-415E-AF17-64DFC5DE70C2}"/>
    <dgm:cxn modelId="{E9BF1B80-931F-D24D-801F-2FF4CC044622}" type="presOf" srcId="{D201CCD1-0996-4540-BD4E-D2E9E2A35E05}" destId="{3283C449-4E5C-B94E-8DF8-116EB7E74916}" srcOrd="1" destOrd="0" presId="urn:microsoft.com/office/officeart/2005/8/layout/process4"/>
    <dgm:cxn modelId="{7AE11895-E394-6E4F-AFFF-EE030BBEC4B0}" type="presOf" srcId="{D201CCD1-0996-4540-BD4E-D2E9E2A35E05}" destId="{316833E4-87EE-3649-B84D-FDEF518F15B8}" srcOrd="0" destOrd="0" presId="urn:microsoft.com/office/officeart/2005/8/layout/process4"/>
    <dgm:cxn modelId="{62B5C696-B099-9B45-9C68-6923F04F3CBF}" type="presOf" srcId="{28B413F7-F204-4A80-80C0-DA9714FAB1EE}" destId="{0A38C5B1-51FA-F14F-8046-AD4942325AD5}" srcOrd="1" destOrd="0" presId="urn:microsoft.com/office/officeart/2005/8/layout/process4"/>
    <dgm:cxn modelId="{218D60A7-F104-534E-9713-F8C6C566E960}" type="presOf" srcId="{FE9B04D8-311C-4337-B3CD-7CEB1B1AA2AA}" destId="{3F782393-9BC9-6640-BE40-B2C35902E114}" srcOrd="0" destOrd="0" presId="urn:microsoft.com/office/officeart/2005/8/layout/process4"/>
    <dgm:cxn modelId="{B87800A8-5222-0F42-9850-8EC3BDBBE093}" type="presOf" srcId="{B4158208-3E00-4826-80D7-7BA263389A6C}" destId="{7C872F17-7BF6-4F4B-9854-A9AD67727568}" srcOrd="0" destOrd="0" presId="urn:microsoft.com/office/officeart/2005/8/layout/process4"/>
    <dgm:cxn modelId="{ED3D49B3-5F6A-4674-A3A4-ED39AC56CA2F}" srcId="{D201CCD1-0996-4540-BD4E-D2E9E2A35E05}" destId="{FE9B04D8-311C-4337-B3CD-7CEB1B1AA2AA}" srcOrd="1" destOrd="0" parTransId="{FA19214D-A54B-457E-8F34-5438F17A79CB}" sibTransId="{5EA0EF36-7563-4252-A4CB-D969FEA80903}"/>
    <dgm:cxn modelId="{3CAC56B5-13F9-4B97-991F-B84D8F79A09C}" srcId="{D201CCD1-0996-4540-BD4E-D2E9E2A35E05}" destId="{8CA1089B-0CE1-4242-A6A4-3635C6E4D939}" srcOrd="2" destOrd="0" parTransId="{4CB5AABE-82D5-421C-B695-CF383ACEBCEA}" sibTransId="{A8CFE909-37E3-4B0F-9CA6-E4C4D7EEF029}"/>
    <dgm:cxn modelId="{25950AB8-12C2-DE4E-9DAC-BC32C40620AE}" type="presOf" srcId="{28B413F7-F204-4A80-80C0-DA9714FAB1EE}" destId="{B5442650-0979-334F-B42D-851C0F603397}" srcOrd="0" destOrd="0" presId="urn:microsoft.com/office/officeart/2005/8/layout/process4"/>
    <dgm:cxn modelId="{0F4B65E8-216D-4F91-B5D6-4801357DD294}" srcId="{B4158208-3E00-4826-80D7-7BA263389A6C}" destId="{D201CCD1-0996-4540-BD4E-D2E9E2A35E05}" srcOrd="1" destOrd="0" parTransId="{1991F650-5753-4AA3-8C09-EF2E7AF71986}" sibTransId="{52BC3626-753D-4F22-9928-8E70A335B3A4}"/>
    <dgm:cxn modelId="{344780EB-F5D7-D547-B21C-28820F03CCFA}" type="presOf" srcId="{61061CFD-5F4F-4E7C-9BD2-8597B07D4CFB}" destId="{F5DDD2EE-DC4A-AF4E-8BCB-CBD79DF4330D}" srcOrd="0" destOrd="0" presId="urn:microsoft.com/office/officeart/2005/8/layout/process4"/>
    <dgm:cxn modelId="{E45E40B0-9688-624B-828A-86DB9C5B4635}" type="presParOf" srcId="{7C872F17-7BF6-4F4B-9854-A9AD67727568}" destId="{2DFACA27-F68C-3F47-84C5-50285D5E3352}" srcOrd="0" destOrd="0" presId="urn:microsoft.com/office/officeart/2005/8/layout/process4"/>
    <dgm:cxn modelId="{A2C829C0-832E-8141-8105-441DE9553C45}" type="presParOf" srcId="{2DFACA27-F68C-3F47-84C5-50285D5E3352}" destId="{316833E4-87EE-3649-B84D-FDEF518F15B8}" srcOrd="0" destOrd="0" presId="urn:microsoft.com/office/officeart/2005/8/layout/process4"/>
    <dgm:cxn modelId="{22C48B9D-7CAB-A74C-AB18-5D4B8E04174B}" type="presParOf" srcId="{2DFACA27-F68C-3F47-84C5-50285D5E3352}" destId="{3283C449-4E5C-B94E-8DF8-116EB7E74916}" srcOrd="1" destOrd="0" presId="urn:microsoft.com/office/officeart/2005/8/layout/process4"/>
    <dgm:cxn modelId="{F49E2B19-8981-D242-B9EF-8EDCAFCB944F}" type="presParOf" srcId="{2DFACA27-F68C-3F47-84C5-50285D5E3352}" destId="{3A722687-0AB0-6341-BA83-5CB92B828C6D}" srcOrd="2" destOrd="0" presId="urn:microsoft.com/office/officeart/2005/8/layout/process4"/>
    <dgm:cxn modelId="{DC25E988-D6BF-7946-8193-823E7EBD0640}" type="presParOf" srcId="{3A722687-0AB0-6341-BA83-5CB92B828C6D}" destId="{0BB81772-B869-D240-A1A7-33B55778A5F1}" srcOrd="0" destOrd="0" presId="urn:microsoft.com/office/officeart/2005/8/layout/process4"/>
    <dgm:cxn modelId="{CB50AA6D-23DD-D14F-8CBA-6D97E6940004}" type="presParOf" srcId="{3A722687-0AB0-6341-BA83-5CB92B828C6D}" destId="{3F782393-9BC9-6640-BE40-B2C35902E114}" srcOrd="1" destOrd="0" presId="urn:microsoft.com/office/officeart/2005/8/layout/process4"/>
    <dgm:cxn modelId="{8DFE1077-4A80-CD47-8A3A-22B6B82FB6CB}" type="presParOf" srcId="{3A722687-0AB0-6341-BA83-5CB92B828C6D}" destId="{D437E7B3-9F51-4D4E-A70F-FFE0ECC3D60C}" srcOrd="2" destOrd="0" presId="urn:microsoft.com/office/officeart/2005/8/layout/process4"/>
    <dgm:cxn modelId="{63C28BDE-71DE-7A4F-9B9F-3C617D5E53EC}" type="presParOf" srcId="{7C872F17-7BF6-4F4B-9854-A9AD67727568}" destId="{F9CE044A-B3D5-3843-A376-3DBF32B6BCDC}" srcOrd="1" destOrd="0" presId="urn:microsoft.com/office/officeart/2005/8/layout/process4"/>
    <dgm:cxn modelId="{A9610316-35F1-3045-A3E1-CF2E810024BD}" type="presParOf" srcId="{7C872F17-7BF6-4F4B-9854-A9AD67727568}" destId="{D0B191FA-3A1D-6349-AC0C-67EB2E3FF51F}" srcOrd="2" destOrd="0" presId="urn:microsoft.com/office/officeart/2005/8/layout/process4"/>
    <dgm:cxn modelId="{87C969C6-DAB2-0248-A458-2C8308098FE6}" type="presParOf" srcId="{D0B191FA-3A1D-6349-AC0C-67EB2E3FF51F}" destId="{B5442650-0979-334F-B42D-851C0F603397}" srcOrd="0" destOrd="0" presId="urn:microsoft.com/office/officeart/2005/8/layout/process4"/>
    <dgm:cxn modelId="{D0236766-E41E-F045-8032-399ABA9E543C}" type="presParOf" srcId="{D0B191FA-3A1D-6349-AC0C-67EB2E3FF51F}" destId="{0A38C5B1-51FA-F14F-8046-AD4942325AD5}" srcOrd="1" destOrd="0" presId="urn:microsoft.com/office/officeart/2005/8/layout/process4"/>
    <dgm:cxn modelId="{D7325652-C9C2-1146-A62D-5F6CE82B09F8}" type="presParOf" srcId="{D0B191FA-3A1D-6349-AC0C-67EB2E3FF51F}" destId="{52D5A111-6939-DA46-A052-76B3E5C58B28}" srcOrd="2" destOrd="0" presId="urn:microsoft.com/office/officeart/2005/8/layout/process4"/>
    <dgm:cxn modelId="{98FA3897-6AE4-3E41-914E-394CEC841E52}" type="presParOf" srcId="{52D5A111-6939-DA46-A052-76B3E5C58B28}" destId="{F5DDD2EE-DC4A-AF4E-8BCB-CBD79DF4330D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83C449-4E5C-B94E-8DF8-116EB7E74916}">
      <dsp:nvSpPr>
        <dsp:cNvPr id="0" name=""/>
        <dsp:cNvSpPr/>
      </dsp:nvSpPr>
      <dsp:spPr>
        <a:xfrm>
          <a:off x="0" y="2463084"/>
          <a:ext cx="10515600" cy="161604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For a single dimensional array,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ourier" pitchFamily="2" charset="0"/>
            </a:rPr>
            <a:t>a[</a:t>
          </a:r>
          <a:r>
            <a:rPr lang="en-US" sz="1700" kern="1200" dirty="0" err="1">
              <a:latin typeface="Courier" pitchFamily="2" charset="0"/>
            </a:rPr>
            <a:t>i</a:t>
          </a:r>
          <a:r>
            <a:rPr lang="en-US" sz="1700" kern="1200" dirty="0">
              <a:latin typeface="Courier" pitchFamily="2" charset="0"/>
            </a:rPr>
            <a:t>] == *(a + </a:t>
          </a:r>
          <a:r>
            <a:rPr lang="en-US" sz="1700" kern="1200" dirty="0" err="1">
              <a:latin typeface="Courier" pitchFamily="2" charset="0"/>
            </a:rPr>
            <a:t>i</a:t>
          </a:r>
          <a:r>
            <a:rPr lang="en-US" sz="1700" kern="1200" dirty="0">
              <a:latin typeface="Courier" pitchFamily="2" charset="0"/>
            </a:rPr>
            <a:t>)</a:t>
          </a:r>
        </a:p>
      </dsp:txBody>
      <dsp:txXfrm>
        <a:off x="0" y="2463084"/>
        <a:ext cx="10515600" cy="872666"/>
      </dsp:txXfrm>
    </dsp:sp>
    <dsp:sp modelId="{0BB81772-B869-D240-A1A7-33B55778A5F1}">
      <dsp:nvSpPr>
        <dsp:cNvPr id="0" name=""/>
        <dsp:cNvSpPr/>
      </dsp:nvSpPr>
      <dsp:spPr>
        <a:xfrm>
          <a:off x="5134" y="3303429"/>
          <a:ext cx="3501776" cy="743382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Courier" pitchFamily="2" charset="0"/>
            </a:rPr>
            <a:t>a</a:t>
          </a:r>
          <a:r>
            <a:rPr lang="en-US" sz="2100" kern="1200" dirty="0"/>
            <a:t> is the address of </a:t>
          </a:r>
          <a:r>
            <a:rPr lang="en-US" sz="2100" kern="1200" dirty="0">
              <a:latin typeface="Courier" pitchFamily="2" charset="0"/>
            </a:rPr>
            <a:t>a[0]</a:t>
          </a:r>
        </a:p>
      </dsp:txBody>
      <dsp:txXfrm>
        <a:off x="5134" y="3303429"/>
        <a:ext cx="3501776" cy="743382"/>
      </dsp:txXfrm>
    </dsp:sp>
    <dsp:sp modelId="{3F782393-9BC9-6640-BE40-B2C35902E114}">
      <dsp:nvSpPr>
        <dsp:cNvPr id="0" name=""/>
        <dsp:cNvSpPr/>
      </dsp:nvSpPr>
      <dsp:spPr>
        <a:xfrm>
          <a:off x="3506911" y="3303429"/>
          <a:ext cx="3501776" cy="743382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a[</a:t>
          </a:r>
          <a:r>
            <a:rPr lang="en-US" sz="2100" kern="1200" dirty="0" err="1"/>
            <a:t>i</a:t>
          </a:r>
          <a:r>
            <a:rPr lang="en-US" sz="2100" kern="1200" dirty="0"/>
            <a:t>] is the array slot that is at </a:t>
          </a:r>
          <a:r>
            <a:rPr lang="en-US" sz="2100" kern="1200" dirty="0">
              <a:latin typeface="Courier" pitchFamily="2" charset="0"/>
            </a:rPr>
            <a:t>a + </a:t>
          </a:r>
          <a:r>
            <a:rPr lang="en-US" sz="2100" kern="1200" dirty="0" err="1">
              <a:latin typeface="Courier" pitchFamily="2" charset="0"/>
            </a:rPr>
            <a:t>i</a:t>
          </a:r>
          <a:r>
            <a:rPr lang="en-US" sz="2100" kern="1200" dirty="0">
              <a:latin typeface="Courier" pitchFamily="2" charset="0"/>
            </a:rPr>
            <a:t> * </a:t>
          </a:r>
          <a:r>
            <a:rPr lang="en-US" sz="2100" kern="1200" dirty="0" err="1">
              <a:latin typeface="Courier" pitchFamily="2" charset="0"/>
            </a:rPr>
            <a:t>sizeof</a:t>
          </a:r>
          <a:r>
            <a:rPr lang="en-US" sz="2100" kern="1200" dirty="0">
              <a:latin typeface="Courier" pitchFamily="2" charset="0"/>
            </a:rPr>
            <a:t>(a[0])</a:t>
          </a:r>
        </a:p>
      </dsp:txBody>
      <dsp:txXfrm>
        <a:off x="3506911" y="3303429"/>
        <a:ext cx="3501776" cy="743382"/>
      </dsp:txXfrm>
    </dsp:sp>
    <dsp:sp modelId="{D437E7B3-9F51-4D4E-A70F-FFE0ECC3D60C}">
      <dsp:nvSpPr>
        <dsp:cNvPr id="0" name=""/>
        <dsp:cNvSpPr/>
      </dsp:nvSpPr>
      <dsp:spPr>
        <a:xfrm>
          <a:off x="7008688" y="3303429"/>
          <a:ext cx="3501776" cy="743382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Pointers automatically do the multiplication by </a:t>
          </a:r>
          <a:r>
            <a:rPr lang="en-US" sz="2100" kern="1200" dirty="0" err="1">
              <a:latin typeface="Courier" pitchFamily="2" charset="0"/>
            </a:rPr>
            <a:t>sizeof</a:t>
          </a:r>
          <a:endParaRPr lang="en-US" sz="2100" kern="1200" dirty="0">
            <a:latin typeface="Courier" pitchFamily="2" charset="0"/>
          </a:endParaRPr>
        </a:p>
      </dsp:txBody>
      <dsp:txXfrm>
        <a:off x="7008688" y="3303429"/>
        <a:ext cx="3501776" cy="743382"/>
      </dsp:txXfrm>
    </dsp:sp>
    <dsp:sp modelId="{0A38C5B1-51FA-F14F-8046-AD4942325AD5}">
      <dsp:nvSpPr>
        <dsp:cNvPr id="0" name=""/>
        <dsp:cNvSpPr/>
      </dsp:nvSpPr>
      <dsp:spPr>
        <a:xfrm rot="10800000">
          <a:off x="0" y="1840"/>
          <a:ext cx="10515600" cy="2485484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Arrays and pointers in </a:t>
          </a:r>
          <a:r>
            <a:rPr lang="en-US" sz="1700" b="1" kern="1200" dirty="0"/>
            <a:t>C</a:t>
          </a:r>
          <a:r>
            <a:rPr lang="en-US" sz="1700" kern="1200" dirty="0"/>
            <a:t> are related in fundamental and often confusing ways.</a:t>
          </a:r>
        </a:p>
      </dsp:txBody>
      <dsp:txXfrm rot="-10800000">
        <a:off x="0" y="1840"/>
        <a:ext cx="10515600" cy="872405"/>
      </dsp:txXfrm>
    </dsp:sp>
    <dsp:sp modelId="{F5DDD2EE-DC4A-AF4E-8BCB-CBD79DF4330D}">
      <dsp:nvSpPr>
        <dsp:cNvPr id="0" name=""/>
        <dsp:cNvSpPr/>
      </dsp:nvSpPr>
      <dsp:spPr>
        <a:xfrm>
          <a:off x="0" y="874245"/>
          <a:ext cx="10515600" cy="743159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We will talk more about this when we deal with pointers.</a:t>
          </a:r>
        </a:p>
      </dsp:txBody>
      <dsp:txXfrm>
        <a:off x="0" y="874245"/>
        <a:ext cx="10515600" cy="7431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5FADFE-C5DC-0149-A1DA-02B1434058EA}" type="datetimeFigureOut">
              <a:rPr lang="en-US" smtClean="0"/>
              <a:t>1/20/23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CD54D8-0936-FA45-BBCF-F364F2347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12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5E07E-5A7B-D84E-91BB-A609FD20A4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457C09-0F92-304D-9281-EEED872849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0348B-9341-444A-BAF6-D3516A202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CEC1-160C-A744-9D48-8328D1B762C7}" type="datetime3">
              <a:rPr lang="en-US" smtClean="0"/>
              <a:t>20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89A3-C3C8-B145-930C-57C15F853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93328" y="6494784"/>
            <a:ext cx="4205344" cy="365125"/>
          </a:xfrm>
        </p:spPr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98B5B-056E-D446-BA87-DBDCFFCE4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54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CA624-F80A-4F4F-90DD-5419C8013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DA686C-EE89-7D4E-AAE4-E3D7525B7C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BE470-CDCA-7247-BD58-94ACAECAF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601F-2778-6748-9199-03A39E4BE449}" type="datetime3">
              <a:rPr lang="en-US" smtClean="0"/>
              <a:t>20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63CF7-53A6-C54D-82F7-AE02676CC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8C021-D5BD-E94F-ABAE-15DC05FFE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414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31C3C3-7334-1A46-8A2A-427031CB93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2796E9-DAC5-8440-978B-FF58355BA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D56C0-129A-834F-974B-C785A087B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E7C5-300D-9D47-86CE-3D55C7A9FC49}" type="datetime3">
              <a:rPr lang="en-US" smtClean="0"/>
              <a:t>20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12DC8-D9F4-034E-A960-B625165D5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21A19-A146-544A-979C-78A7B31F1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9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30B64-E988-A544-BEA4-D20AF2790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42269-7DB6-D14E-B0A9-94D7E1C41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06D3C-C975-5F47-A65B-D2BD3BC64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B20C3-6305-8241-A685-4C3F1FF114FC}" type="datetime3">
              <a:rPr lang="en-US" smtClean="0"/>
              <a:t>20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369B1-DFEE-6A49-BB9C-CA3E832D0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93328" y="6492875"/>
            <a:ext cx="4205344" cy="365125"/>
          </a:xfrm>
        </p:spPr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7B1DF-A5BB-634F-8B1D-2E9D93D4C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65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A9A1C-FF21-4D43-92FA-5C0D7339C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86EB5-1066-9B42-985B-575CADD4D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4D3D4-2738-0543-B813-0DCA325F0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113CC-2991-FD40-91E0-FD4A1ED34907}" type="datetime3">
              <a:rPr lang="en-US" smtClean="0"/>
              <a:t>20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E137C-5A4F-0D45-9720-CABB916A2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66F32-0855-6F44-A208-C17109481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27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6636F-ACF2-624E-9654-647F538FF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3BCA2-C605-DC4D-9316-AB17199B65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3C1440-E8E1-6241-B07D-B39F83E47C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BBB86C-A8AF-5345-B483-E73864D5D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2936B-6B48-7241-84F3-2C8190A2D7FA}" type="datetime3">
              <a:rPr lang="en-US" smtClean="0"/>
              <a:t>20 January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60C7C-9011-A248-B25C-185BE7E8D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EC36D-9B7D-3D4C-9776-CD21C703C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15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87625-402D-D744-BD5B-970F2C711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20DC6-9F61-D445-8294-EA5AA806A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EEDC88-3EC8-A54D-9088-9C059AEAB8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8B084E-DF58-D145-A515-8BE80EE80B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06D1DC-360D-264E-B984-847F1FEF27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CFB94D-B98C-6F4D-BD58-A0DC538A8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5BFF3-E6AB-A644-B6E0-F15A6CA242EC}" type="datetime3">
              <a:rPr lang="en-US" smtClean="0"/>
              <a:t>20 January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A40457-67D9-CC4B-802F-C2F8E5DFD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FCCDB9-3572-9341-811A-52E809DCE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12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598FD-D44B-674A-9551-F3C868BB1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96CABF-F9E3-CF46-9DD9-9EC5542F2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F3F17-CCFD-7E4A-A959-562DBE51A101}" type="datetime3">
              <a:rPr lang="en-US" smtClean="0"/>
              <a:t>20 January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D8C98-B3F4-F64D-A22F-5377B1E9A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3E23AF-1141-5046-A64A-90847C7FD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96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326A78-84C8-E949-865B-EF3C3F896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EE8C6-89B9-C240-ABA2-36ADAAA8649B}" type="datetime3">
              <a:rPr lang="en-US" smtClean="0"/>
              <a:t>20 January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D33900-1196-1D49-890C-809F1B7D7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17558-95B3-C24D-863C-462B1465A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346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DFBF3-9B0B-884C-B430-73F68287F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66DDA-8AD9-8741-96C7-32FD6F200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B2DF9D-1A4F-2E47-A84A-4A3C9234DF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CEFBCD-8947-174A-8CCD-78FC05AB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C9A75-D895-5848-B8FE-2617701C1C43}" type="datetime3">
              <a:rPr lang="en-US" smtClean="0"/>
              <a:t>20 January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D8EF92-9FF0-D44C-B39B-A185C7806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84B751-542F-BD46-9D5C-6F7B322E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F39BA-4B67-AB4F-862D-449C12ED6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06BBBC-CF57-5649-AB86-54F3805A6D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9B003-90F8-434E-B6DB-572E1896C1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E407BA-877C-EC49-8ABB-609E797CF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882D-7BB7-8B40-AA2A-A765FB48C782}" type="datetime3">
              <a:rPr lang="en-US" smtClean="0"/>
              <a:t>20 January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8A53C0-F999-1743-B90F-B1D8CC367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3B7BDF-3BA3-4642-A0DF-FA6210ABD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99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B4B83A-70CB-7342-9752-1C30BAD4B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867F6B-0489-694E-9464-732149B02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56B7C-0CAE-7B47-BE13-5A6CA1ADAE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8544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CDC8B-1806-ED43-99EB-EC97490B1349}" type="datetime3">
              <a:rPr lang="en-US" smtClean="0"/>
              <a:t>20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73C00-7FB6-4B4B-AA04-1F13E3CD98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93328" y="6492875"/>
            <a:ext cx="4205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D4F52-AB18-124A-9DAA-D2475468F5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8544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116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6F584-12A3-3248-B868-BD7050E9F3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136" y="5091762"/>
            <a:ext cx="7834193" cy="1264588"/>
          </a:xfrm>
        </p:spPr>
        <p:txBody>
          <a:bodyPr anchor="ctr">
            <a:normAutofit/>
          </a:bodyPr>
          <a:lstStyle/>
          <a:p>
            <a:pPr algn="r"/>
            <a:r>
              <a:rPr lang="en-US" sz="4200" dirty="0"/>
              <a:t>Arrays</a:t>
            </a:r>
            <a:br>
              <a:rPr lang="en-US" sz="4200" dirty="0"/>
            </a:br>
            <a:r>
              <a:rPr lang="en-US" sz="4200" dirty="0"/>
              <a:t>and Strings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1D0C-A7D8-5846-9AD7-DD56FFCFD5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107" y="5091763"/>
            <a:ext cx="2974207" cy="1264587"/>
          </a:xfrm>
        </p:spPr>
        <p:txBody>
          <a:bodyPr anchor="ctr">
            <a:normAutofit/>
          </a:bodyPr>
          <a:lstStyle/>
          <a:p>
            <a:pPr algn="l"/>
            <a:r>
              <a:rPr lang="en-US" sz="2000"/>
              <a:t>Prof. Darrell Long</a:t>
            </a:r>
          </a:p>
          <a:p>
            <a:pPr algn="l"/>
            <a:r>
              <a:rPr lang="en-US" sz="2000"/>
              <a:t>CSE 13S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1D6FC7-5B6E-C44F-A903-8CBE25A6B6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593" b="4236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3AAC5B-0545-7B4F-B2A8-9B38780FB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7537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100">
                <a:solidFill>
                  <a:srgbClr val="FFFFFF">
                    <a:alpha val="80000"/>
                  </a:srgbClr>
                </a:solidFill>
              </a:rPr>
              <a:t>© 2023 Darrell Long</a:t>
            </a:r>
            <a:endParaRPr lang="en-US" sz="1100" dirty="0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0C023-735C-0443-8BE9-BF761A5D1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7537"/>
            <a:ext cx="2743200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CB303EE-96AC-6B48-B3D9-60FCDE71DF64}" type="slidenum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</a:t>
            </a:fld>
            <a:endParaRPr lang="en-US" dirty="0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54866-BC1A-D847-8EC5-CC0F8C2A2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FCBCB-1F81-7445-ACEF-76969578F493}" type="datetime3">
              <a:rPr lang="en-US" smtClean="0"/>
              <a:t>20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745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494B41-4D42-244E-A2CC-00D6CD232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700" kern="1200" dirty="0">
                <a:solidFill>
                  <a:srgbClr val="FFFFFF"/>
                </a:solidFill>
                <a:latin typeface="Courier" pitchFamily="2" charset="0"/>
              </a:rPr>
              <a:t>&amp;</a:t>
            </a: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(address of)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84BF6-8633-4A4A-82DE-081EF3029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525638"/>
            <a:ext cx="9144000" cy="420001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kern="1200" dirty="0">
                <a:solidFill>
                  <a:srgbClr val="1DA50D"/>
                </a:solidFill>
                <a:latin typeface="Courier" pitchFamily="2" charset="0"/>
              </a:rPr>
              <a:t>&amp;</a:t>
            </a:r>
            <a:r>
              <a:rPr lang="en-US" sz="2000" kern="1200" dirty="0">
                <a:solidFill>
                  <a:srgbClr val="1DA50D"/>
                </a:solidFill>
                <a:latin typeface="+mn-lt"/>
                <a:ea typeface="+mn-ea"/>
                <a:cs typeface="+mn-cs"/>
              </a:rPr>
              <a:t> gives the memory location (address) of a variable.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 shot of a clock&#10;&#10;Description automatically generated">
            <a:extLst>
              <a:ext uri="{FF2B5EF4-FFF2-40B4-BE49-F238E27FC236}">
                <a16:creationId xmlns:a16="http://schemas.microsoft.com/office/drawing/2014/main" id="{9FE39DFF-823B-E446-AB93-DD83AF687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05" y="2488828"/>
            <a:ext cx="10478589" cy="3615112"/>
          </a:xfrm>
          <a:prstGeom prst="rect">
            <a:avLst/>
          </a:prstGeom>
        </p:spPr>
      </p:pic>
      <p:pic>
        <p:nvPicPr>
          <p:cNvPr id="9" name="Picture 8" descr="A close up of a clock&#10;&#10;Description automatically generated">
            <a:extLst>
              <a:ext uri="{FF2B5EF4-FFF2-40B4-BE49-F238E27FC236}">
                <a16:creationId xmlns:a16="http://schemas.microsoft.com/office/drawing/2014/main" id="{18853A68-E8EA-254B-8287-2D71799B4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49" y="6207900"/>
            <a:ext cx="8191500" cy="3302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83186B-1F88-9C4B-8411-ADD5D485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B61D7-CAEB-194A-9BEB-4E24AC0D3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10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9B59BE-C709-3748-B681-B8A782EC2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81F7B-9333-1C4E-85DD-4AC7775679FB}" type="datetime3">
              <a:rPr lang="en-US" smtClean="0"/>
              <a:t>20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81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72382-05BE-A346-AAB4-DFE1B8331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  <a:latin typeface="Courier" pitchFamily="2" charset="0"/>
              </a:rPr>
              <a:t>sizeof</a:t>
            </a:r>
            <a:r>
              <a:rPr lang="en-US" sz="2800" dirty="0">
                <a:solidFill>
                  <a:schemeClr val="bg1"/>
                </a:solidFill>
              </a:rPr>
              <a:t>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B93FE-B84D-1A47-925A-CCD278744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 </a:t>
            </a:r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sizeof</a:t>
            </a:r>
            <a:r>
              <a:rPr lang="en-US" sz="2000" dirty="0">
                <a:solidFill>
                  <a:schemeClr val="bg1"/>
                </a:solidFill>
              </a:rPr>
              <a:t> operator tells us the number of bytes used by a variable.</a:t>
            </a:r>
          </a:p>
          <a:p>
            <a:r>
              <a:rPr lang="en-US" sz="2000" dirty="0">
                <a:solidFill>
                  <a:schemeClr val="bg1"/>
                </a:solidFill>
              </a:rPr>
              <a:t>Works on arrays, structures, unions, when the </a:t>
            </a:r>
            <a:r>
              <a:rPr lang="en-US" sz="2000" i="1" dirty="0">
                <a:solidFill>
                  <a:schemeClr val="bg1"/>
                </a:solidFill>
              </a:rPr>
              <a:t>compiler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i="1" dirty="0">
                <a:solidFill>
                  <a:schemeClr val="bg1"/>
                </a:solidFill>
              </a:rPr>
              <a:t>can</a:t>
            </a:r>
            <a:r>
              <a:rPr lang="en-US" sz="2000" dirty="0">
                <a:solidFill>
                  <a:schemeClr val="bg1"/>
                </a:solidFill>
              </a:rPr>
              <a:t> know how much memory is used.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9AA630-5673-5241-BD9E-37C4ECE2E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363" y="869224"/>
            <a:ext cx="7116183" cy="3397975"/>
          </a:xfrm>
          <a:prstGeom prst="rect">
            <a:avLst/>
          </a:prstGeom>
        </p:spPr>
      </p:pic>
      <p:pic>
        <p:nvPicPr>
          <p:cNvPr id="7" name="Picture 6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6142813E-1D69-5B48-BA0B-68FAB06F9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363" y="4584962"/>
            <a:ext cx="7116183" cy="26552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FB9ABC-CEA7-8949-BD78-F5A838BF3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80856" y="6485444"/>
            <a:ext cx="4114800" cy="365125"/>
          </a:xfrm>
        </p:spPr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919644-CA50-9049-B13D-C721B39A0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11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2F21493-3970-AA4A-A3C4-37D586AB4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7D9C6-3DCD-9F44-BCF0-60C6F2FA5294}" type="datetime3">
              <a:rPr lang="en-US" smtClean="0"/>
              <a:t>20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682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8455A3F-2CC9-2345-AB4E-9364D44EA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4944152" cy="1622321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ourier" pitchFamily="2" charset="0"/>
              </a:rPr>
              <a:t>sizeof</a:t>
            </a:r>
            <a:r>
              <a:rPr lang="en-US" dirty="0"/>
              <a:t>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3103F-8C47-B34B-81A9-53986F535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4944151" cy="3785419"/>
          </a:xfrm>
        </p:spPr>
        <p:txBody>
          <a:bodyPr>
            <a:normAutofit/>
          </a:bodyPr>
          <a:lstStyle/>
          <a:p>
            <a:r>
              <a:rPr lang="en-US" sz="2400"/>
              <a:t>Some more examples of </a:t>
            </a:r>
            <a:r>
              <a:rPr lang="en-US" sz="2400">
                <a:latin typeface="Courier" pitchFamily="2" charset="0"/>
              </a:rPr>
              <a:t>sizeof</a:t>
            </a:r>
            <a:r>
              <a:rPr lang="en-US" sz="2400"/>
              <a:t>.</a:t>
            </a:r>
          </a:p>
          <a:p>
            <a:r>
              <a:rPr lang="en-US" sz="2400"/>
              <a:t>Note the reported </a:t>
            </a:r>
            <a:r>
              <a:rPr lang="en-US" sz="2400">
                <a:latin typeface="Courier" pitchFamily="2" charset="0"/>
              </a:rPr>
              <a:t>sizeof</a:t>
            </a:r>
            <a:r>
              <a:rPr lang="en-US" sz="2400"/>
              <a:t> for the struct.</a:t>
            </a:r>
          </a:p>
          <a:p>
            <a:pPr lvl="1"/>
            <a:r>
              <a:rPr lang="en-US"/>
              <a:t>Why is it not 15?</a:t>
            </a:r>
          </a:p>
          <a:p>
            <a:pPr lvl="1"/>
            <a:r>
              <a:rPr lang="en-US"/>
              <a:t>Because of </a:t>
            </a:r>
            <a:r>
              <a:rPr lang="en-US" i="1">
                <a:latin typeface="Courier" pitchFamily="2" charset="0"/>
              </a:rPr>
              <a:t>struct</a:t>
            </a:r>
            <a:r>
              <a:rPr lang="en-US" i="1"/>
              <a:t> padding</a:t>
            </a:r>
            <a:r>
              <a:rPr lang="en-US"/>
              <a:t>.</a:t>
            </a:r>
          </a:p>
          <a:p>
            <a:pPr lvl="1"/>
            <a:r>
              <a:rPr lang="en-US"/>
              <a:t>The compiler may add padding to align nicely with natural address boundaries.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F7435D-E3DB-47B1-BA61-B00ACC83A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9">
            <a:extLst>
              <a:ext uri="{FF2B5EF4-FFF2-40B4-BE49-F238E27FC236}">
                <a16:creationId xmlns:a16="http://schemas.microsoft.com/office/drawing/2014/main" id="{F263A0B5-F8C4-4116-809F-78A768EA7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557784"/>
            <a:ext cx="513020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7528669-0FCC-934A-9016-D6BC49979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709" y="1120402"/>
            <a:ext cx="4475531" cy="4613949"/>
          </a:xfrm>
          <a:prstGeom prst="rect">
            <a:avLst/>
          </a:prstGeom>
          <a:effectLst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BE80DC-8425-B041-848B-B8A133004C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2FBAA7F-B97B-D84A-BCEB-ED4857DAB16F}" type="datetime3">
              <a:rPr lang="en-US" smtClean="0"/>
              <a:t>20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30975-29D9-354D-ACB1-CE4CC0B74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53200" y="6356350"/>
            <a:ext cx="3534076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rgbClr val="404040"/>
                </a:solidFill>
              </a:rPr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9570B-E34E-784F-BAC8-751277B93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6782" y="6356350"/>
            <a:ext cx="9970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B303EE-96AC-6B48-B3D9-60FCDE71DF64}" type="slidenum">
              <a:rPr lang="en-US">
                <a:solidFill>
                  <a:srgbClr val="404040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55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2CF54D-B783-C74E-AD93-28F82D61A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Is this what you expected?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C32CA-B173-FF4F-B601-2C2EB304F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685" y="999217"/>
            <a:ext cx="8362141" cy="242502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8521DFE-241B-4365-9960-D1E6B83CB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r>
              <a:rPr lang="en-US" sz="1800" dirty="0" err="1">
                <a:latin typeface="Courier" pitchFamily="2" charset="0"/>
              </a:rPr>
              <a:t>sizeof</a:t>
            </a:r>
            <a:r>
              <a:rPr lang="en-US" sz="1800" dirty="0"/>
              <a:t> when applied to an array gives the size of the array.</a:t>
            </a:r>
          </a:p>
          <a:p>
            <a:r>
              <a:rPr lang="en-US" sz="1800" dirty="0" err="1">
                <a:latin typeface="Courier" pitchFamily="2" charset="0"/>
              </a:rPr>
              <a:t>sizeof</a:t>
            </a:r>
            <a:r>
              <a:rPr lang="en-US" sz="1800" dirty="0"/>
              <a:t> when applied to a pointer gives the size of the pointer.</a:t>
            </a:r>
          </a:p>
          <a:p>
            <a:r>
              <a:rPr lang="en-US" sz="1800" dirty="0"/>
              <a:t>But we said they were the same thing!</a:t>
            </a:r>
          </a:p>
          <a:p>
            <a:endParaRPr lang="en-US" sz="1800" dirty="0"/>
          </a:p>
        </p:txBody>
      </p:sp>
      <p:pic>
        <p:nvPicPr>
          <p:cNvPr id="11" name="Picture 10" descr="A close up of a clock&#10;&#10;Description automatically generated">
            <a:extLst>
              <a:ext uri="{FF2B5EF4-FFF2-40B4-BE49-F238E27FC236}">
                <a16:creationId xmlns:a16="http://schemas.microsoft.com/office/drawing/2014/main" id="{5065CBB7-8C9E-854D-9568-D1601A202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899" y="3856554"/>
            <a:ext cx="4521200" cy="5588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BC31BD-B8AB-E14C-B042-1C630C278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AFFDDF-E6A1-2540-BCAE-504B898C1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64FED03-828C-6740-AF9E-8648E0543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EE5-E4D3-4D44-806B-0A9BA25D796D}" type="datetime3">
              <a:rPr lang="en-US" smtClean="0">
                <a:solidFill>
                  <a:schemeClr val="bg2"/>
                </a:solidFill>
              </a:rPr>
              <a:t>20 January 2023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123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A096A5-4BA1-CE4F-85F2-E56866B1C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>
            <a:normAutofit/>
          </a:bodyPr>
          <a:lstStyle/>
          <a:p>
            <a:r>
              <a:rPr lang="en-US"/>
              <a:t>Pointers and arrays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D34E700F-0FE0-41BE-AED1-0ADB9C5709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3188272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A9E3BB-0699-4F40-9FB8-F52091B45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81C6A-2073-C84D-BA0C-EAD614A5B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052FE5-C630-554C-9E46-13231996B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A86AB-2F72-9442-AB36-75C02E6A49A7}" type="datetime3">
              <a:rPr lang="en-US" smtClean="0"/>
              <a:t>20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939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8CB2A5-71D7-7F43-A2AD-0A8692869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What is going on here?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D04F5816-4025-6B40-B2ED-FB14F63C6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613277"/>
            <a:ext cx="7188199" cy="237210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3D2A7-D019-7E43-869D-36186C686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3433447"/>
            <a:ext cx="7458890" cy="1472382"/>
          </a:xfrm>
        </p:spPr>
        <p:txBody>
          <a:bodyPr>
            <a:normAutofit/>
          </a:bodyPr>
          <a:lstStyle/>
          <a:p>
            <a:r>
              <a:rPr lang="en-US" dirty="0"/>
              <a:t>We’ll use integers for simplicity.</a:t>
            </a:r>
          </a:p>
          <a:p>
            <a:r>
              <a:rPr lang="en-US" dirty="0">
                <a:latin typeface="Courier" pitchFamily="2" charset="0"/>
              </a:rPr>
              <a:t>y</a:t>
            </a:r>
            <a:r>
              <a:rPr lang="en-US" dirty="0"/>
              <a:t> is an </a:t>
            </a:r>
            <a:r>
              <a:rPr lang="en-US" i="1" dirty="0"/>
              <a:t>alias</a:t>
            </a:r>
            <a:r>
              <a:rPr lang="en-US" dirty="0"/>
              <a:t> for </a:t>
            </a:r>
            <a:r>
              <a:rPr lang="en-US" dirty="0">
                <a:latin typeface="Courier" pitchFamily="2" charset="0"/>
              </a:rPr>
              <a:t>x</a:t>
            </a:r>
          </a:p>
          <a:p>
            <a:pPr lvl="1"/>
            <a:r>
              <a:rPr lang="en-US" sz="2000" dirty="0"/>
              <a:t>They reference the same memory.</a:t>
            </a:r>
          </a:p>
          <a:p>
            <a:endParaRPr lang="en-US" dirty="0"/>
          </a:p>
        </p:txBody>
      </p:sp>
      <p:pic>
        <p:nvPicPr>
          <p:cNvPr id="7" name="Picture 6" descr="A picture containing object, clock, ball, hitting&#10;&#10;Description automatically generated">
            <a:extLst>
              <a:ext uri="{FF2B5EF4-FFF2-40B4-BE49-F238E27FC236}">
                <a16:creationId xmlns:a16="http://schemas.microsoft.com/office/drawing/2014/main" id="{41E8CF76-C43D-FC4A-B6A9-52CCC4061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1090" y="4321629"/>
            <a:ext cx="1676400" cy="5842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F9BA4E9-0117-9F49-8C3A-CE8382E1A052}"/>
              </a:ext>
            </a:extLst>
          </p:cNvPr>
          <p:cNvCxnSpPr/>
          <p:nvPr/>
        </p:nvCxnSpPr>
        <p:spPr>
          <a:xfrm>
            <a:off x="9459686" y="3124200"/>
            <a:ext cx="849085" cy="1045438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5997C-3D88-4041-8811-AF244CE12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4397EC-BFB4-614E-9E85-431BA4EAF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15</a:t>
            </a:fld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10926FA-CCDB-4C4E-B5BD-1B9E75963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0D8B2-2D33-C949-9BE9-ABC95CD4CF45}" type="datetime3">
              <a:rPr lang="en-US" smtClean="0">
                <a:solidFill>
                  <a:schemeClr val="bg2"/>
                </a:solidFill>
              </a:rPr>
              <a:t>20 January 2023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909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D05D9-7EEF-1944-A5FB-E9A273D99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Arrays and pointers are equivalent in </a:t>
            </a:r>
            <a:r>
              <a:rPr lang="en-US" sz="3200" b="1" dirty="0"/>
              <a:t>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4E990-5D7F-3D4D-B7E8-401BE39C0A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8A8B6BC2-54A3-884E-9D9F-B7ABF6B5C347}" type="datetime3">
              <a:rPr lang="en-US" smtClean="0">
                <a:solidFill>
                  <a:schemeClr val="tx1">
                    <a:alpha val="80000"/>
                  </a:schemeClr>
                </a:solidFill>
              </a:rPr>
              <a:t>20 January 2023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68CFD-58A2-5F46-AF63-A21BFB7BF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0365C-8D4A-574F-88AB-53699D565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4CB303EE-96AC-6B48-B3D9-60FCDE71DF64}" type="slidenum">
              <a:rPr lang="en-US">
                <a:solidFill>
                  <a:schemeClr val="tx1">
                    <a:alpha val="80000"/>
                  </a:schemeClr>
                </a:solidFill>
              </a:rPr>
              <a:pPr defTabSz="457200">
                <a:spcAft>
                  <a:spcPts val="600"/>
                </a:spcAft>
              </a:pPr>
              <a:t>16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12" name="Content Placeholder 11" descr="Text&#10;&#10;Description automatically generated">
            <a:extLst>
              <a:ext uri="{FF2B5EF4-FFF2-40B4-BE49-F238E27FC236}">
                <a16:creationId xmlns:a16="http://schemas.microsoft.com/office/drawing/2014/main" id="{06416E84-27D9-5844-BD5D-557219FA5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5753" y="359764"/>
            <a:ext cx="9060493" cy="507774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DBE1E6-EC16-244A-8CBC-3EA338617DA8}"/>
              </a:ext>
            </a:extLst>
          </p:cNvPr>
          <p:cNvSpPr txBox="1"/>
          <p:nvPr/>
        </p:nvSpPr>
        <p:spPr>
          <a:xfrm>
            <a:off x="4630057" y="1538514"/>
            <a:ext cx="493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Returns a pointer to a dynamically allocated array.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619F9EE-EE01-BA4E-9750-850FF592D40D}"/>
              </a:ext>
            </a:extLst>
          </p:cNvPr>
          <p:cNvCxnSpPr>
            <a:cxnSpLocks/>
          </p:cNvCxnSpPr>
          <p:nvPr/>
        </p:nvCxnSpPr>
        <p:spPr>
          <a:xfrm flipH="1" flipV="1">
            <a:off x="3581400" y="1420495"/>
            <a:ext cx="1048658" cy="302686"/>
          </a:xfrm>
          <a:prstGeom prst="straightConnector1">
            <a:avLst/>
          </a:prstGeom>
          <a:ln w="412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426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32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92000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ED2F53-4813-CA48-A8EA-80A8EF802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2400">
                <a:solidFill>
                  <a:schemeClr val="bg1"/>
                </a:solidFill>
              </a:rPr>
              <a:t>A matrix is an array of pointers</a:t>
            </a:r>
          </a:p>
        </p:txBody>
      </p:sp>
      <p:pic>
        <p:nvPicPr>
          <p:cNvPr id="23" name="Content Placeholder 22" descr="Text&#10;&#10;Description automatically generated">
            <a:extLst>
              <a:ext uri="{FF2B5EF4-FFF2-40B4-BE49-F238E27FC236}">
                <a16:creationId xmlns:a16="http://schemas.microsoft.com/office/drawing/2014/main" id="{4EAD1439-DC29-D24D-8542-C6F3FF423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42" y="1198509"/>
            <a:ext cx="10595911" cy="2172162"/>
          </a:xfrm>
          <a:prstGeom prst="rect">
            <a:avLst/>
          </a:prstGeom>
        </p:spPr>
      </p:pic>
      <p:cxnSp>
        <p:nvCxnSpPr>
          <p:cNvPr id="59" name="Straight Connector 34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ontent Placeholder 29">
            <a:extLst>
              <a:ext uri="{FF2B5EF4-FFF2-40B4-BE49-F238E27FC236}">
                <a16:creationId xmlns:a16="http://schemas.microsoft.com/office/drawing/2014/main" id="{F65CFED6-7BB8-42F6-B9D8-E608659F4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784" y="4824249"/>
            <a:ext cx="6673136" cy="1461780"/>
          </a:xfrm>
        </p:spPr>
        <p:txBody>
          <a:bodyPr anchor="ctr">
            <a:normAutofit/>
          </a:bodyPr>
          <a:lstStyle/>
          <a:p>
            <a:r>
              <a:rPr lang="en-US" sz="1800" i="1" dirty="0">
                <a:solidFill>
                  <a:schemeClr val="bg1"/>
                </a:solidFill>
              </a:rPr>
              <a:t>If</a:t>
            </a:r>
            <a:r>
              <a:rPr lang="en-US" sz="1800" dirty="0">
                <a:solidFill>
                  <a:schemeClr val="bg1"/>
                </a:solidFill>
              </a:rPr>
              <a:t> the matrix is allocated at compile time, it is laid out </a:t>
            </a:r>
            <a:r>
              <a:rPr lang="en-US" sz="1800" i="1" dirty="0">
                <a:solidFill>
                  <a:schemeClr val="bg1"/>
                </a:solidFill>
              </a:rPr>
              <a:t>contiguously.</a:t>
            </a:r>
          </a:p>
          <a:p>
            <a:r>
              <a:rPr lang="en-US" sz="1800" i="1" dirty="0">
                <a:solidFill>
                  <a:schemeClr val="bg1"/>
                </a:solidFill>
              </a:rPr>
              <a:t>If</a:t>
            </a:r>
            <a:r>
              <a:rPr lang="en-US" sz="1800" dirty="0">
                <a:solidFill>
                  <a:schemeClr val="bg1"/>
                </a:solidFill>
              </a:rPr>
              <a:t> you allocate it dynamically, it is an array of pointers to vectors.</a:t>
            </a:r>
          </a:p>
          <a:p>
            <a:r>
              <a:rPr lang="en-US" sz="1800" dirty="0">
                <a:solidFill>
                  <a:schemeClr val="bg1"/>
                </a:solidFill>
              </a:rPr>
              <a:t>The compiler must make it behave the same.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2A504-A9A4-2449-A264-FA0F52F5BE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fld id="{5A47BB37-1331-1847-B2FB-A7CF26D79D1D}" type="datetime3">
              <a:rPr lang="en-US" smtClean="0">
                <a:solidFill>
                  <a:schemeClr val="bg1">
                    <a:alpha val="80000"/>
                  </a:schemeClr>
                </a:solidFill>
                <a:latin typeface="Calibri" panose="020F0502020204030204"/>
              </a:rPr>
              <a:t>20 January 2023</a:t>
            </a:fld>
            <a:endParaRPr lang="en-US">
              <a:solidFill>
                <a:schemeClr val="bg1">
                  <a:alpha val="80000"/>
                </a:schemeClr>
              </a:solidFill>
              <a:latin typeface="Calibri" panose="020F0502020204030204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CF2D5-BF4D-DF4C-9A0A-716BE8B6B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78784" y="6356350"/>
            <a:ext cx="5319316" cy="365125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schemeClr val="bg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045F6-4258-0E45-82C6-4D55FBDD1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4650" y="6356350"/>
            <a:ext cx="81915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fld id="{4CB303EE-96AC-6B48-B3D9-60FCDE71DF64}" type="slidenum">
              <a:rPr lang="en-US">
                <a:solidFill>
                  <a:schemeClr val="bg1">
                    <a:alpha val="8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17</a:t>
            </a:fld>
            <a:endParaRPr lang="en-US">
              <a:solidFill>
                <a:schemeClr val="bg1">
                  <a:alpha val="8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11479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EA86-0D29-6B4E-A14C-34EE48A47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1EC3E-08A9-A245-AB77-D046D8735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task of searching for an element in computer science is incredibly common.</a:t>
            </a:r>
          </a:p>
          <a:p>
            <a:r>
              <a:rPr lang="en-US" dirty="0"/>
              <a:t>This often entails traversing a collection of elements, such as an array.</a:t>
            </a:r>
          </a:p>
          <a:p>
            <a:r>
              <a:rPr lang="en-US" dirty="0"/>
              <a:t>Note that the collection of elements need not be in order.</a:t>
            </a:r>
          </a:p>
          <a:p>
            <a:pPr lvl="1"/>
            <a:r>
              <a:rPr lang="en-US" dirty="0"/>
              <a:t>But having the elements in order may have desirable properties.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2F77C-2854-2745-8806-C4DA2537B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2CC0-35AB-F446-B8CA-84A6E605B88D}" type="datetime3">
              <a:rPr lang="en-US" smtClean="0"/>
              <a:t>20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88948-35E8-AD43-B76D-FEE913169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FACC6-69FB-CC40-8D54-17C7C3782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751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602DF-428A-5348-9265-2C0EE065D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Find the largest</a:t>
            </a:r>
          </a:p>
        </p:txBody>
      </p:sp>
      <p:pic>
        <p:nvPicPr>
          <p:cNvPr id="8" name="Content Placeholder 7" descr="A picture containing text, green, clock&#10;&#10;Description automatically generated">
            <a:extLst>
              <a:ext uri="{FF2B5EF4-FFF2-40B4-BE49-F238E27FC236}">
                <a16:creationId xmlns:a16="http://schemas.microsoft.com/office/drawing/2014/main" id="{D5EAF7B8-36B7-7141-A579-5557B0482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2725" y="1863801"/>
            <a:ext cx="9706548" cy="444074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F85E8-B1E1-D24F-A2BC-854F7C138F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0266C80-FEB0-D442-ABA0-4DAE891EBC0F}" type="datetime3">
              <a:rPr lang="en-US" smtClean="0"/>
              <a:t>20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0F314-7301-2946-8C7B-90DB76CFB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3D980-07D2-8143-BC4D-7241EB3AB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CB303EE-96AC-6B48-B3D9-60FCDE71DF64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61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7BC9A6-A2C3-5A4F-8E9C-53847E6F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What is an array?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0297E-FC96-4D42-991F-C8DE2D8C0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It is a </a:t>
            </a:r>
            <a:r>
              <a:rPr lang="en-US" sz="2400" i="1" dirty="0"/>
              <a:t>homogeneous</a:t>
            </a:r>
            <a:r>
              <a:rPr lang="en-US" sz="2400" dirty="0"/>
              <a:t> collection of </a:t>
            </a:r>
            <a:r>
              <a:rPr lang="en-US" sz="2400" i="1" dirty="0"/>
              <a:t>elements</a:t>
            </a:r>
          </a:p>
          <a:p>
            <a:pPr lvl="1"/>
            <a:r>
              <a:rPr lang="en-US" dirty="0"/>
              <a:t>All elements have the same type.</a:t>
            </a:r>
          </a:p>
          <a:p>
            <a:r>
              <a:rPr lang="en-US" sz="2400" dirty="0"/>
              <a:t>Arrays can have one dimension</a:t>
            </a:r>
          </a:p>
          <a:p>
            <a:pPr lvl="1"/>
            <a:r>
              <a:rPr lang="en-US" dirty="0"/>
              <a:t>Often called a </a:t>
            </a:r>
            <a:r>
              <a:rPr lang="en-US" i="1" dirty="0"/>
              <a:t>vector</a:t>
            </a:r>
            <a:r>
              <a:rPr lang="en-US" dirty="0"/>
              <a:t>.</a:t>
            </a:r>
          </a:p>
          <a:p>
            <a:r>
              <a:rPr lang="en-US" sz="2400" dirty="0"/>
              <a:t>Arrays can have two dimensions</a:t>
            </a:r>
          </a:p>
          <a:p>
            <a:pPr lvl="1"/>
            <a:r>
              <a:rPr lang="en-US" dirty="0"/>
              <a:t>Often called a </a:t>
            </a:r>
            <a:r>
              <a:rPr lang="en-US" i="1" dirty="0"/>
              <a:t>matrix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C</a:t>
            </a:r>
            <a:r>
              <a:rPr lang="en-US" dirty="0"/>
              <a:t> treats a matrix as an array of vectors.</a:t>
            </a:r>
          </a:p>
          <a:p>
            <a:r>
              <a:rPr lang="en-US" sz="2400" dirty="0"/>
              <a:t>Arrays can have even more dimensions</a:t>
            </a:r>
          </a:p>
          <a:p>
            <a:pPr lvl="1"/>
            <a:r>
              <a:rPr lang="en-US" dirty="0"/>
              <a:t>Often called a </a:t>
            </a:r>
            <a:r>
              <a:rPr lang="en-US" i="1" dirty="0"/>
              <a:t>tensor</a:t>
            </a:r>
            <a:r>
              <a:rPr lang="en-US" dirty="0"/>
              <a:t> by the machine learning community.</a:t>
            </a:r>
          </a:p>
          <a:p>
            <a:pPr lvl="1"/>
            <a:r>
              <a:rPr lang="en-US" b="1" dirty="0"/>
              <a:t>C</a:t>
            </a:r>
            <a:r>
              <a:rPr lang="en-US" dirty="0"/>
              <a:t> treats these as arrays of arrays of … some type.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88BD7C-AB29-6441-BFBD-E48C93930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87FC0C-7EED-C648-A715-73F03951E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62F96F1-493F-774F-A017-08644FF2B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D2D28-0778-B74D-A2D9-0E69A7C9F937}" type="datetime3">
              <a:rPr lang="en-US" smtClean="0"/>
              <a:t>20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32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44C4-65BD-4841-9C05-8A7E35578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Find the smallest</a:t>
            </a:r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84BC10DD-7947-8E42-A31C-30E9A01D1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4269" y="1863801"/>
            <a:ext cx="9923460" cy="444074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B10EF-CC18-7346-8C64-66BC4E7822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029489D-A97F-5D4A-B5E0-A8E863BBFBC8}" type="datetime3">
              <a:rPr lang="en-US" smtClean="0"/>
              <a:t>20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C9283-B2B3-1D4E-A418-14069FF7F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0EE9A-473E-C64A-83B2-5CA7309DC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CB303EE-96AC-6B48-B3D9-60FCDE71DF64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352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023A98-032A-A24F-8742-D4060C0AD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5" y="552906"/>
            <a:ext cx="5165936" cy="1674904"/>
          </a:xfrm>
        </p:spPr>
        <p:txBody>
          <a:bodyPr anchor="ctr">
            <a:normAutofit/>
          </a:bodyPr>
          <a:lstStyle/>
          <a:p>
            <a:r>
              <a:rPr lang="en-US" sz="4000"/>
              <a:t>Find an item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5F8FB24-4A38-4E8A-9EBF-EB24D44E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0909" y="552906"/>
            <a:ext cx="5159825" cy="1674905"/>
          </a:xfrm>
        </p:spPr>
        <p:txBody>
          <a:bodyPr anchor="ctr">
            <a:normAutofit/>
          </a:bodyPr>
          <a:lstStyle/>
          <a:p>
            <a:r>
              <a:rPr lang="en-US" sz="2000" dirty="0"/>
              <a:t>Return the (first) index of the key if it exists</a:t>
            </a:r>
          </a:p>
          <a:p>
            <a:r>
              <a:rPr lang="en-US" sz="2000" dirty="0"/>
              <a:t>Return –1 on failure</a:t>
            </a:r>
          </a:p>
          <a:p>
            <a:r>
              <a:rPr lang="en-US" sz="2000" dirty="0"/>
              <a:t>What do all these functions have in common?</a:t>
            </a:r>
          </a:p>
          <a:p>
            <a:pPr lvl="1"/>
            <a:r>
              <a:rPr lang="en-US" sz="1600" dirty="0"/>
              <a:t>In the worst case, they must look at the </a:t>
            </a:r>
            <a:r>
              <a:rPr lang="en-US" sz="1600" i="1" dirty="0"/>
              <a:t>entire</a:t>
            </a:r>
            <a:r>
              <a:rPr lang="en-US" sz="1600" dirty="0"/>
              <a:t> array.</a:t>
            </a:r>
          </a:p>
        </p:txBody>
      </p:sp>
      <p:pic>
        <p:nvPicPr>
          <p:cNvPr id="8" name="Content Placeholder 7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7AAFB43-7975-864B-BFC1-2C1A587B0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54" y="2724930"/>
            <a:ext cx="10515595" cy="325983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F0846-CEC4-6347-A524-4091C73822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06C89E-E3CD-6340-A708-1E0FB6516D60}" type="datetime3">
              <a:rPr lang="en-US" smtClean="0"/>
              <a:t>20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45437-6D68-5D41-9875-CC9FAA731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B5431-404E-4843-B1E2-F400FC6C4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B303EE-96AC-6B48-B3D9-60FCDE71DF64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08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9369A3-1834-1D43-B680-2270C47A1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122363"/>
            <a:ext cx="330813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Ordering the array</a:t>
            </a:r>
          </a:p>
        </p:txBody>
      </p:sp>
      <p:sp>
        <p:nvSpPr>
          <p:cNvPr id="18" name="Content Placeholder 11">
            <a:extLst>
              <a:ext uri="{FF2B5EF4-FFF2-40B4-BE49-F238E27FC236}">
                <a16:creationId xmlns:a16="http://schemas.microsoft.com/office/drawing/2014/main" id="{8C340F49-2BAD-410C-A3AD-20C02E335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3602038"/>
            <a:ext cx="3308131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If we put the array in order, we can search it more efficiently.</a:t>
            </a:r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89ED7362-4262-9240-B5FD-8AFDA1EDA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996" y="1319268"/>
            <a:ext cx="6274296" cy="421946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2419C-1FB7-C045-AA2D-59488B967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356350"/>
            <a:ext cx="336861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6A330-EC66-9D4A-ACBE-96BA3084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20996" y="6356350"/>
            <a:ext cx="20846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68E402A-D7CC-424A-82A1-E725CB85D8F4}" type="datetime3">
              <a:rPr lang="en-US" smtClean="0">
                <a:solidFill>
                  <a:srgbClr val="404040"/>
                </a:solidFill>
              </a:rPr>
              <a:t>20 January 2023</a:t>
            </a:fld>
            <a:endParaRPr lang="en-US">
              <a:solidFill>
                <a:srgbClr val="40404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C257A-3889-B649-BC6C-EE64B5FC0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8662" y="6356350"/>
            <a:ext cx="77513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CB303EE-96AC-6B48-B3D9-60FCDE71DF64}" type="slidenum">
              <a:rPr lang="en-US">
                <a:solidFill>
                  <a:srgbClr val="404040"/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496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AC87A5-1898-D34D-9FA2-1ABDE8542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Extrema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DE927D2-6E8B-4685-A4AE-363DF3B0B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the array is ordered, you can get the minimum and the maximum of the array in </a:t>
            </a:r>
            <a:r>
              <a:rPr lang="en-US" sz="2400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constant time.</a:t>
            </a:r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EE8A876-F4A3-3642-BC28-E950F4C55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2026471"/>
            <a:ext cx="7214616" cy="277762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DF5521-AB0D-2345-B103-062C2FB860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FD14571-0BEE-5446-8747-28BA0A60D2A5}" type="datetime3">
              <a:rPr lang="en-US" smtClean="0"/>
              <a:t>20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E17A2-8CDD-6A40-9E39-A0CC1C5A1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403D5-76DE-3945-BA9A-4BAD9A14C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CB303EE-96AC-6B48-B3D9-60FCDE71DF64}" type="slidenum">
              <a:rPr lang="en-US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09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AC87A5-1898-D34D-9FA2-1ABDE8542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2" y="4643206"/>
            <a:ext cx="5159849" cy="1488172"/>
          </a:xfrm>
        </p:spPr>
        <p:txBody>
          <a:bodyPr anchor="ctr">
            <a:normAutofit/>
          </a:bodyPr>
          <a:lstStyle/>
          <a:p>
            <a:r>
              <a:rPr lang="en-US" sz="4000" dirty="0"/>
              <a:t>Binary Search</a:t>
            </a:r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71F0BC0B-755D-5D4F-BAFB-0AEE77378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59" y="251570"/>
            <a:ext cx="10515587" cy="4127366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DE927D2-6E8B-4685-A4AE-363DF3B0B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0910" y="4643206"/>
            <a:ext cx="4992906" cy="1488173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If the array is ordered, this is the fastest you can search.</a:t>
            </a:r>
          </a:p>
          <a:p>
            <a:pPr lvl="1">
              <a:buFont typeface="Wingdings" pitchFamily="2" charset="2"/>
              <a:buChar char="ü"/>
            </a:pPr>
            <a:r>
              <a:rPr lang="en-US" sz="1600" dirty="0"/>
              <a:t>Is it in the middle?</a:t>
            </a:r>
          </a:p>
          <a:p>
            <a:pPr lvl="1">
              <a:buFont typeface="Wingdings" pitchFamily="2" charset="2"/>
              <a:buChar char="ü"/>
            </a:pPr>
            <a:r>
              <a:rPr lang="en-US" sz="1600" dirty="0"/>
              <a:t>Too small, look right.</a:t>
            </a:r>
          </a:p>
          <a:p>
            <a:pPr lvl="1">
              <a:buFont typeface="Wingdings" pitchFamily="2" charset="2"/>
              <a:buChar char="ü"/>
            </a:pPr>
            <a:r>
              <a:rPr lang="en-US" sz="1600" dirty="0"/>
              <a:t>Too big, look left.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DF5521-AB0D-2345-B103-062C2FB860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D8E91EF-2CB5-7B42-B46F-52590BF07D4B}" type="datetime3">
              <a:rPr lang="en-US" smtClean="0"/>
              <a:t>20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E17A2-8CDD-6A40-9E39-A0CC1C5A1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403D5-76DE-3945-BA9A-4BAD9A14C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B303EE-96AC-6B48-B3D9-60FCDE71DF64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789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44080-AD94-A54E-BF61-C3828A9D9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What is a string?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F2091-37ED-E045-99E2-64F173655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24" y="2279018"/>
            <a:ext cx="6115456" cy="3375920"/>
          </a:xfrm>
        </p:spPr>
        <p:txBody>
          <a:bodyPr anchor="t">
            <a:normAutofit lnSpcReduction="10000"/>
          </a:bodyPr>
          <a:lstStyle/>
          <a:p>
            <a:r>
              <a:rPr lang="en-US" sz="1800" dirty="0"/>
              <a:t>In </a:t>
            </a:r>
            <a:r>
              <a:rPr lang="en-US" sz="1800" b="1" dirty="0"/>
              <a:t>C</a:t>
            </a:r>
            <a:r>
              <a:rPr lang="en-US" sz="1800" dirty="0"/>
              <a:t>, a string is an array of characters that ends in </a:t>
            </a:r>
            <a:r>
              <a:rPr lang="en-US" sz="1800" dirty="0">
                <a:latin typeface="Courier" pitchFamily="2" charset="0"/>
              </a:rPr>
              <a:t>‘\0’</a:t>
            </a:r>
          </a:p>
          <a:p>
            <a:r>
              <a:rPr lang="en-US" sz="1800" dirty="0"/>
              <a:t>It can be written as:</a:t>
            </a:r>
          </a:p>
          <a:p>
            <a:pPr lvl="1"/>
            <a:r>
              <a:rPr lang="en-US" sz="1600" dirty="0">
                <a:latin typeface="Courier" pitchFamily="2" charset="0"/>
              </a:rPr>
              <a:t>char s[] = “Hello world!”</a:t>
            </a:r>
          </a:p>
          <a:p>
            <a:pPr lvl="1"/>
            <a:r>
              <a:rPr lang="en-US" sz="1600" dirty="0">
                <a:latin typeface="Courier" pitchFamily="2" charset="0"/>
              </a:rPr>
              <a:t>char *s = “Goodbye cruel world!”</a:t>
            </a:r>
          </a:p>
          <a:p>
            <a:pPr lvl="1"/>
            <a:r>
              <a:rPr lang="en-US" sz="1600" dirty="0">
                <a:latin typeface="Courier" pitchFamily="2" charset="0"/>
              </a:rPr>
              <a:t>char s[] = {‘L’, ‘e’, ‘g’, ‘a‘, ‘l’, 0}</a:t>
            </a:r>
          </a:p>
          <a:p>
            <a:r>
              <a:rPr lang="en-US" sz="1800" dirty="0"/>
              <a:t>Most people use the </a:t>
            </a:r>
            <a:r>
              <a:rPr lang="en-US" sz="1800" dirty="0">
                <a:latin typeface="Courier" pitchFamily="2" charset="0"/>
              </a:rPr>
              <a:t>*s</a:t>
            </a:r>
            <a:r>
              <a:rPr lang="en-US" sz="1800" dirty="0"/>
              <a:t> version.</a:t>
            </a:r>
          </a:p>
          <a:p>
            <a:r>
              <a:rPr lang="en-US" sz="1800" dirty="0"/>
              <a:t>A 100 character (99 printable) empty string is</a:t>
            </a:r>
          </a:p>
          <a:p>
            <a:pPr lvl="1"/>
            <a:r>
              <a:rPr lang="en-US" sz="1800" dirty="0">
                <a:latin typeface="Courier" pitchFamily="2" charset="0"/>
              </a:rPr>
              <a:t>char s[100]</a:t>
            </a:r>
          </a:p>
          <a:p>
            <a:pPr lvl="1"/>
            <a:endParaRPr lang="en-US" sz="1800" dirty="0">
              <a:latin typeface="Courier" pitchFamily="2" charset="0"/>
            </a:endParaRPr>
          </a:p>
          <a:p>
            <a:r>
              <a:rPr lang="en-US" sz="2200" dirty="0">
                <a:solidFill>
                  <a:schemeClr val="accent5"/>
                </a:solidFill>
              </a:rPr>
              <a:t>A string is just an array of characters that we have agreed is terminated by a null (zero) character.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D4B7AE-81F8-624E-92D9-CF41BBFD96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27" r="18678" b="-1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3C458-CF64-3C43-A06A-D7677AA77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991C0-6423-394B-A16A-FAAE028C8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25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121040-BEDC-9D43-B541-52F44E4CD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40924-FAB8-F443-9694-C59E8BD83841}" type="datetime3">
              <a:rPr lang="en-US" smtClean="0"/>
              <a:t>20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56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A088AF-5C9F-D744-9F73-3086A6126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Assignment and Copying</a:t>
            </a:r>
          </a:p>
        </p:txBody>
      </p:sp>
      <p:pic>
        <p:nvPicPr>
          <p:cNvPr id="5" name="Picture 4" descr="A black sign with white text&#10;&#10;Description automatically generated">
            <a:extLst>
              <a:ext uri="{FF2B5EF4-FFF2-40B4-BE49-F238E27FC236}">
                <a16:creationId xmlns:a16="http://schemas.microsoft.com/office/drawing/2014/main" id="{750DA2DE-EC97-8F44-8F63-48BFB2832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915421"/>
            <a:ext cx="7188199" cy="188690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5C017-EE70-2646-B953-F657BFEBD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7710" y="4455886"/>
            <a:ext cx="7789089" cy="1721077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What does that mean?</a:t>
            </a:r>
          </a:p>
          <a:p>
            <a:r>
              <a:rPr lang="en-US" sz="2400" dirty="0"/>
              <a:t>It means that </a:t>
            </a:r>
            <a:r>
              <a:rPr lang="en-US" sz="2400" dirty="0">
                <a:latin typeface="Courier" pitchFamily="2" charset="0"/>
              </a:rPr>
              <a:t>s</a:t>
            </a:r>
            <a:r>
              <a:rPr lang="en-US" sz="2400" dirty="0"/>
              <a:t> and </a:t>
            </a:r>
            <a:r>
              <a:rPr lang="en-US" sz="2400" dirty="0">
                <a:latin typeface="Courier" pitchFamily="2" charset="0"/>
              </a:rPr>
              <a:t>t</a:t>
            </a:r>
            <a:r>
              <a:rPr lang="en-US" sz="2400" dirty="0"/>
              <a:t> point to (reference) the same memory location.</a:t>
            </a:r>
          </a:p>
          <a:p>
            <a:r>
              <a:rPr lang="en-US" sz="2400" dirty="0"/>
              <a:t>It </a:t>
            </a:r>
            <a:r>
              <a:rPr lang="en-US" sz="2400" i="1" dirty="0"/>
              <a:t>does not </a:t>
            </a:r>
            <a:r>
              <a:rPr lang="en-US" sz="2400" dirty="0"/>
              <a:t>make a copy of </a:t>
            </a:r>
            <a:r>
              <a:rPr lang="en-US" sz="2400" dirty="0">
                <a:latin typeface="Courier" pitchFamily="2" charset="0"/>
              </a:rPr>
              <a:t>s</a:t>
            </a:r>
            <a:r>
              <a:rPr lang="en-US" sz="2400" dirty="0"/>
              <a:t>.</a:t>
            </a:r>
          </a:p>
          <a:p>
            <a:r>
              <a:rPr lang="en-US" sz="2400" dirty="0" err="1">
                <a:latin typeface="Courier" pitchFamily="2" charset="0"/>
              </a:rPr>
              <a:t>sizeof</a:t>
            </a:r>
            <a:r>
              <a:rPr lang="en-US" sz="2400" dirty="0"/>
              <a:t> </a:t>
            </a:r>
            <a:r>
              <a:rPr lang="en-US" sz="2400" i="1" dirty="0"/>
              <a:t>does not</a:t>
            </a:r>
            <a:r>
              <a:rPr lang="en-US" sz="2400" dirty="0"/>
              <a:t> give the length of the string.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2256E0-4717-5941-AF2C-1FF40A841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359D0-5725-6249-B8F0-4B5A7BE54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26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B09A85-52E4-9243-88A9-DDE3DF27F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2CC3D-8688-0E4E-9A46-913E0319D117}" type="datetime3">
              <a:rPr lang="en-US" smtClean="0">
                <a:solidFill>
                  <a:schemeClr val="bg2"/>
                </a:solidFill>
              </a:rPr>
              <a:t>20 January 2023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857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E35C75-414E-A149-87BD-F3922BD1B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Courier" pitchFamily="2" charset="0"/>
              </a:rPr>
              <a:t>strcmp</a:t>
            </a:r>
            <a:r>
              <a:rPr lang="en-US" sz="2600" kern="1200" dirty="0">
                <a:solidFill>
                  <a:srgbClr val="FFFFFF"/>
                </a:solidFill>
                <a:latin typeface="Courier" pitchFamily="2" charset="0"/>
              </a:rPr>
              <a:t>()</a:t>
            </a:r>
          </a:p>
        </p:txBody>
      </p:sp>
      <p:pic>
        <p:nvPicPr>
          <p:cNvPr id="23" name="Content Placeholder 6" descr="A close up of a clock&#10;&#10;Description automatically generated">
            <a:extLst>
              <a:ext uri="{FF2B5EF4-FFF2-40B4-BE49-F238E27FC236}">
                <a16:creationId xmlns:a16="http://schemas.microsoft.com/office/drawing/2014/main" id="{AC38A21F-F967-0D4F-96DA-241BE2463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475144"/>
            <a:ext cx="7188199" cy="2767455"/>
          </a:xfrm>
          <a:prstGeom prst="rect">
            <a:avLst/>
          </a:prstGeom>
        </p:spPr>
      </p:pic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C108DABA-76A4-4D6C-BCB6-8FA153B94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557486"/>
            <a:ext cx="7188199" cy="1619477"/>
          </a:xfrm>
        </p:spPr>
        <p:txBody>
          <a:bodyPr>
            <a:normAutofit/>
          </a:bodyPr>
          <a:lstStyle/>
          <a:p>
            <a:r>
              <a:rPr lang="en-US" sz="2400" dirty="0"/>
              <a:t>As long as both characters are not </a:t>
            </a:r>
            <a:r>
              <a:rPr lang="en-US" sz="2400" i="1" dirty="0"/>
              <a:t>null</a:t>
            </a:r>
            <a:r>
              <a:rPr lang="en-US" sz="2400" dirty="0"/>
              <a:t>, subtract them.</a:t>
            </a:r>
          </a:p>
          <a:p>
            <a:pPr lvl="1"/>
            <a:r>
              <a:rPr lang="en-US" sz="2000" dirty="0"/>
              <a:t>&lt; 0 means </a:t>
            </a:r>
            <a:r>
              <a:rPr lang="en-US" sz="2000" dirty="0">
                <a:latin typeface="Courier" pitchFamily="2" charset="0"/>
              </a:rPr>
              <a:t>s &lt; t</a:t>
            </a:r>
          </a:p>
          <a:p>
            <a:pPr lvl="1"/>
            <a:r>
              <a:rPr lang="en-US" sz="2000" dirty="0"/>
              <a:t>&gt; 0 means </a:t>
            </a:r>
            <a:r>
              <a:rPr lang="en-US" sz="2000" dirty="0">
                <a:latin typeface="Courier" pitchFamily="2" charset="0"/>
              </a:rPr>
              <a:t>s &gt; t</a:t>
            </a:r>
          </a:p>
          <a:p>
            <a:pPr lvl="1"/>
            <a:r>
              <a:rPr lang="en-US" sz="2000" dirty="0"/>
              <a:t>= 0 means </a:t>
            </a:r>
            <a:r>
              <a:rPr lang="en-US" sz="2000" dirty="0">
                <a:latin typeface="Courier" pitchFamily="2" charset="0"/>
              </a:rPr>
              <a:t>s == 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56FB4D-CDA4-9C4B-B4AF-3A6969BB9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8554D-8125-7A4A-A224-BB88DF00A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27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3C0DF3-E601-3540-A7A6-43B8871BF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0229E-1DFA-6C40-93A6-95846D0C4421}" type="datetime3">
              <a:rPr lang="en-US" smtClean="0">
                <a:solidFill>
                  <a:schemeClr val="bg2"/>
                </a:solidFill>
              </a:rPr>
              <a:t>20 January 2023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556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535545-438A-BF4A-88C1-9B61A4AF3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 dirty="0" err="1">
                <a:solidFill>
                  <a:srgbClr val="FFFFFF"/>
                </a:solidFill>
                <a:latin typeface="Courier" pitchFamily="2" charset="0"/>
              </a:rPr>
              <a:t>strlen</a:t>
            </a:r>
            <a:r>
              <a:rPr lang="en-US" sz="2600" dirty="0">
                <a:solidFill>
                  <a:srgbClr val="FFFFFF"/>
                </a:solidFill>
                <a:latin typeface="Courier" pitchFamily="2" charset="0"/>
              </a:rPr>
              <a:t>()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72E03A4D-F942-B84C-9DF9-4FBC6EFEC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13299"/>
            <a:ext cx="7147162" cy="3091146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BA5E007-51B7-4D57-816C-586D20CCA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r>
              <a:rPr lang="en-US" sz="1800" dirty="0"/>
              <a:t>As long as </a:t>
            </a:r>
            <a:r>
              <a:rPr lang="en-US" sz="1800" dirty="0">
                <a:latin typeface="Courier" pitchFamily="2" charset="0"/>
              </a:rPr>
              <a:t>s[length]</a:t>
            </a:r>
            <a:r>
              <a:rPr lang="en-US" sz="1800" dirty="0"/>
              <a:t> is not </a:t>
            </a:r>
            <a:r>
              <a:rPr lang="en-US" sz="1800" i="1" dirty="0"/>
              <a:t>null</a:t>
            </a:r>
            <a:r>
              <a:rPr lang="en-US" sz="1800" dirty="0"/>
              <a:t>, move on to the next one.</a:t>
            </a:r>
          </a:p>
          <a:p>
            <a:r>
              <a:rPr lang="en-US" sz="1800" dirty="0">
                <a:latin typeface="Courier" pitchFamily="2" charset="0"/>
              </a:rPr>
              <a:t>length</a:t>
            </a:r>
            <a:r>
              <a:rPr lang="en-US" sz="1800" dirty="0"/>
              <a:t> is the number of non-null characters.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958AB4-1B15-A840-AA92-F999FCB1C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EBC65F-F761-4C49-9AD9-08821E664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28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6A62BF-2CC5-714C-85A4-E794FC91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E174D-C9C0-094F-B01F-D4FA4786C217}" type="datetime3">
              <a:rPr lang="en-US" smtClean="0">
                <a:solidFill>
                  <a:schemeClr val="bg2"/>
                </a:solidFill>
              </a:rPr>
              <a:t>20 January 2023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8282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398499-8F0F-6842-93D2-32C62D594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  <a:latin typeface="Courier" pitchFamily="2" charset="0"/>
              </a:rPr>
              <a:t>strcpy()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8F91107-731E-9249-B6BA-7BE3988DE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654849"/>
            <a:ext cx="7188199" cy="2408046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FEE6FB-F083-41A8-9219-79A85CC08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r>
              <a:rPr lang="en-US" sz="1800" dirty="0"/>
              <a:t>As long as </a:t>
            </a:r>
            <a:r>
              <a:rPr lang="en-US" sz="1800" dirty="0">
                <a:latin typeface="Courier" pitchFamily="2" charset="0"/>
              </a:rPr>
              <a:t>t[</a:t>
            </a:r>
            <a:r>
              <a:rPr lang="en-US" sz="1800" dirty="0" err="1">
                <a:latin typeface="Courier" pitchFamily="2" charset="0"/>
              </a:rPr>
              <a:t>i</a:t>
            </a:r>
            <a:r>
              <a:rPr lang="en-US" sz="1800" dirty="0">
                <a:latin typeface="Courier" pitchFamily="2" charset="0"/>
              </a:rPr>
              <a:t>]</a:t>
            </a:r>
            <a:r>
              <a:rPr lang="en-US" sz="1800" dirty="0"/>
              <a:t> is not null, copy it to </a:t>
            </a:r>
            <a:r>
              <a:rPr lang="en-US" sz="1800" dirty="0">
                <a:latin typeface="Courier" pitchFamily="2" charset="0"/>
              </a:rPr>
              <a:t>s[</a:t>
            </a:r>
            <a:r>
              <a:rPr lang="en-US" sz="1800" dirty="0" err="1">
                <a:latin typeface="Courier" pitchFamily="2" charset="0"/>
              </a:rPr>
              <a:t>i</a:t>
            </a:r>
            <a:r>
              <a:rPr lang="en-US" sz="1800" dirty="0">
                <a:latin typeface="Courier" pitchFamily="2" charset="0"/>
              </a:rPr>
              <a:t>]</a:t>
            </a:r>
          </a:p>
          <a:p>
            <a:r>
              <a:rPr lang="en-US" sz="1800" dirty="0"/>
              <a:t>And be sure to tack a null on the end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E76B00-B36E-344E-B3AE-4514B90EC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CD2B8-8F34-BA49-BFD0-D5422CC1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29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763DC-D195-3C4C-948E-8838F779B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1C9A0-4F9E-8A4A-A158-FB6D38213444}" type="datetime3">
              <a:rPr lang="en-US" smtClean="0">
                <a:solidFill>
                  <a:schemeClr val="bg2"/>
                </a:solidFill>
              </a:rPr>
              <a:t>20 January 2023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56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0" cap="sq" cmpd="thinThick">
            <a:solidFill>
              <a:schemeClr val="tx1">
                <a:lumMod val="85000"/>
                <a:lumOff val="1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80794F-95CD-A245-A70B-47E3E32C4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Arrays are ordered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95A645-46AC-FE4A-9781-B95E17E6B4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57400"/>
                <a:ext cx="10515600" cy="387176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In mathematics we write a vector as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2400" b="0" i="1">
                        <a:latin typeface="Cambria Math" panose="02040503050406030204" pitchFamily="18" charset="0"/>
                      </a:rPr>
                      <m:t>=⟨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In </a:t>
                </a:r>
                <a:r>
                  <a:rPr lang="en-US" sz="2400" b="1" dirty="0"/>
                  <a:t>C</a:t>
                </a:r>
                <a:r>
                  <a:rPr lang="en-US" sz="2400" dirty="0"/>
                  <a:t>, arrays start at zero: </a:t>
                </a:r>
                <a:r>
                  <a:rPr lang="en-US" sz="2400" dirty="0">
                    <a:latin typeface="Courier" pitchFamily="2" charset="0"/>
                  </a:rPr>
                  <a:t>a[0]</a:t>
                </a:r>
                <a:r>
                  <a:rPr lang="en-US" sz="2400" dirty="0"/>
                  <a:t>, …, </a:t>
                </a:r>
                <a:r>
                  <a:rPr lang="en-US" sz="2400" dirty="0">
                    <a:latin typeface="Courier" pitchFamily="2" charset="0"/>
                  </a:rPr>
                  <a:t>a[n-1]</a:t>
                </a:r>
              </a:p>
              <a:p>
                <a:pPr lvl="1"/>
                <a:r>
                  <a:rPr lang="en-US" dirty="0"/>
                  <a:t>Why? It’s easier, since </a:t>
                </a:r>
                <a:r>
                  <a:rPr lang="en-US" dirty="0">
                    <a:latin typeface="Courier" pitchFamily="2" charset="0"/>
                  </a:rPr>
                  <a:t>a[0]</a:t>
                </a:r>
                <a:r>
                  <a:rPr lang="en-US" dirty="0"/>
                  <a:t> is the base address of the array.</a:t>
                </a:r>
              </a:p>
              <a:p>
                <a:pPr lvl="2"/>
                <a:r>
                  <a:rPr lang="en-US" dirty="0"/>
                  <a:t>The base address of an array is the location of its first element.</a:t>
                </a:r>
              </a:p>
              <a:p>
                <a:r>
                  <a:rPr lang="en-US" sz="2400" dirty="0">
                    <a:latin typeface="Courier" pitchFamily="2" charset="0"/>
                  </a:rPr>
                  <a:t>a[</a:t>
                </a:r>
                <a:r>
                  <a:rPr lang="en-US" sz="2400" dirty="0" err="1">
                    <a:latin typeface="Courier" pitchFamily="2" charset="0"/>
                  </a:rPr>
                  <a:t>i</a:t>
                </a:r>
                <a:r>
                  <a:rPr lang="en-US" sz="2400" dirty="0">
                    <a:latin typeface="Courier" pitchFamily="2" charset="0"/>
                  </a:rPr>
                  <a:t>]</a:t>
                </a:r>
                <a:r>
                  <a:rPr lang="en-US" sz="2400" dirty="0"/>
                  <a:t> comes </a:t>
                </a:r>
                <a:r>
                  <a:rPr lang="en-US" sz="2400" i="1" dirty="0"/>
                  <a:t>before</a:t>
                </a:r>
                <a:r>
                  <a:rPr lang="en-US" sz="2400" dirty="0"/>
                  <a:t> </a:t>
                </a:r>
                <a:r>
                  <a:rPr lang="en-US" sz="2400" dirty="0">
                    <a:latin typeface="Courier" pitchFamily="2" charset="0"/>
                  </a:rPr>
                  <a:t>a[i+1]</a:t>
                </a:r>
                <a:r>
                  <a:rPr lang="en-US" sz="2400" dirty="0"/>
                  <a:t> in memory.</a:t>
                </a:r>
              </a:p>
              <a:p>
                <a:pPr lvl="1"/>
                <a:r>
                  <a:rPr lang="en-US" sz="2000" dirty="0"/>
                  <a:t>What about </a:t>
                </a:r>
                <a:r>
                  <a:rPr lang="en-US" sz="2000" dirty="0">
                    <a:latin typeface="Courier" pitchFamily="2" charset="0"/>
                  </a:rPr>
                  <a:t>a[n]</a:t>
                </a:r>
                <a:r>
                  <a:rPr lang="en-US" sz="2000" dirty="0"/>
                  <a:t>?</a:t>
                </a:r>
              </a:p>
              <a:p>
                <a:pPr lvl="2"/>
                <a:r>
                  <a:rPr lang="en-US" sz="1600" dirty="0"/>
                  <a:t>It’s past the end of the array, </a:t>
                </a:r>
                <a:r>
                  <a:rPr lang="en-US" sz="1600" i="1" dirty="0"/>
                  <a:t>don’t do that</a:t>
                </a:r>
                <a:r>
                  <a:rPr lang="en-US" sz="1600" dirty="0"/>
                  <a:t>!</a:t>
                </a:r>
              </a:p>
              <a:p>
                <a:r>
                  <a:rPr lang="en-US" sz="2400" dirty="0">
                    <a:latin typeface="Courier" pitchFamily="2" charset="0"/>
                  </a:rPr>
                  <a:t>a[</a:t>
                </a:r>
                <a:r>
                  <a:rPr lang="en-US" sz="2400" dirty="0" err="1">
                    <a:latin typeface="Courier" pitchFamily="2" charset="0"/>
                  </a:rPr>
                  <a:t>i</a:t>
                </a:r>
                <a:r>
                  <a:rPr lang="en-US" sz="2400" dirty="0">
                    <a:latin typeface="Courier" pitchFamily="2" charset="0"/>
                  </a:rPr>
                  <a:t>]</a:t>
                </a:r>
                <a:r>
                  <a:rPr lang="en-US" sz="2400" dirty="0"/>
                  <a:t> comes </a:t>
                </a:r>
                <a:r>
                  <a:rPr lang="en-US" sz="2400" i="1" dirty="0"/>
                  <a:t>after</a:t>
                </a:r>
                <a:r>
                  <a:rPr lang="en-US" sz="2400" dirty="0"/>
                  <a:t> </a:t>
                </a:r>
                <a:r>
                  <a:rPr lang="en-US" sz="2400" dirty="0">
                    <a:latin typeface="Courier" pitchFamily="2" charset="0"/>
                  </a:rPr>
                  <a:t>a[i-1] </a:t>
                </a:r>
                <a:r>
                  <a:rPr lang="en-US" sz="2400" dirty="0"/>
                  <a:t>in memory.</a:t>
                </a:r>
              </a:p>
              <a:p>
                <a:pPr lvl="1"/>
                <a:r>
                  <a:rPr lang="en-US" sz="2000" dirty="0"/>
                  <a:t>Does </a:t>
                </a:r>
                <a:r>
                  <a:rPr lang="en-US" sz="2000" dirty="0">
                    <a:latin typeface="Courier" pitchFamily="2" charset="0"/>
                  </a:rPr>
                  <a:t>a[-2]</a:t>
                </a:r>
                <a:r>
                  <a:rPr lang="en-US" sz="2000" dirty="0"/>
                  <a:t> make sense?</a:t>
                </a:r>
              </a:p>
              <a:p>
                <a:pPr lvl="2"/>
                <a:r>
                  <a:rPr lang="en-US" sz="1600" dirty="0"/>
                  <a:t>No, it’s before the beginning of the array, </a:t>
                </a:r>
                <a:r>
                  <a:rPr lang="en-US" sz="1600" i="1" dirty="0"/>
                  <a:t>don’t do that</a:t>
                </a:r>
                <a:r>
                  <a:rPr lang="en-US" sz="1600" dirty="0"/>
                  <a:t>!</a:t>
                </a:r>
              </a:p>
              <a:p>
                <a:pPr lvl="2"/>
                <a:r>
                  <a:rPr lang="en-US" sz="1600" dirty="0"/>
                  <a:t>Yes, but we need to talk about pointers, and some people use it, but do not be </a:t>
                </a:r>
                <a:r>
                  <a:rPr lang="en-US" sz="1600" i="1" dirty="0"/>
                  <a:t>that guy</a:t>
                </a:r>
                <a:r>
                  <a:rPr lang="en-US" sz="16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95A645-46AC-FE4A-9781-B95E17E6B4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57400"/>
                <a:ext cx="10515600" cy="3871762"/>
              </a:xfrm>
              <a:blipFill>
                <a:blip r:embed="rId2"/>
                <a:stretch>
                  <a:fillRect l="-844" t="-4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EF0B9A-975A-504B-BB69-96F6E8155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E5F392-61A5-7546-87FA-FBEE3D28B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4A6259-36B8-9844-8DE9-9CF2A1ACE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54122-CAED-3A40-AA85-5B4F91C2AE7A}" type="datetime3">
              <a:rPr lang="en-US" smtClean="0"/>
              <a:t>20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290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06463B-9C8B-B246-8651-A86BBFDA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You should never write code like that!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9E216-5870-7B45-882A-9EA090277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Why not?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Did you check the array bounds?</a:t>
            </a:r>
          </a:p>
          <a:p>
            <a:r>
              <a:rPr lang="en-US" sz="2000">
                <a:solidFill>
                  <a:schemeClr val="bg1"/>
                </a:solidFill>
              </a:rPr>
              <a:t>This is the source of most buffer-overflow attacks!</a:t>
            </a:r>
          </a:p>
        </p:txBody>
      </p:sp>
      <p:pic>
        <p:nvPicPr>
          <p:cNvPr id="11" name="Picture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385DC40-D4A5-1D45-B4EA-14E575FFF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746804"/>
            <a:ext cx="6250769" cy="320352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FB3DA5-8CDB-3047-9DEE-8C5B639A8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9090" y="6485444"/>
            <a:ext cx="4114800" cy="365125"/>
          </a:xfrm>
        </p:spPr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FB825E-40FB-A342-A405-1BF52F927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249C9E-A751-844D-81E6-4825DAB70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37938"/>
            <a:ext cx="4654296" cy="2121029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04DA9D-9B8B-BB40-B321-6DB631F61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FB00B-0790-094D-BEE1-2DA60E1B6719}" type="datetime3">
              <a:rPr lang="en-US" smtClean="0">
                <a:solidFill>
                  <a:schemeClr val="tx1"/>
                </a:solidFill>
              </a:rPr>
              <a:t>20 January 2023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400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7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9CD823-427F-4649-B02D-7EB90AB2C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400">
                <a:solidFill>
                  <a:srgbClr val="FFFFFF"/>
                </a:solidFill>
                <a:latin typeface="Courier" pitchFamily="2" charset="0"/>
              </a:rPr>
              <a:t>strncmp()</a:t>
            </a:r>
            <a:endParaRPr lang="en-US" sz="2400" dirty="0">
              <a:solidFill>
                <a:srgbClr val="FFFFFF"/>
              </a:solidFill>
              <a:latin typeface="Courier" pitchFamily="2" charset="0"/>
            </a:endParaRPr>
          </a:p>
        </p:txBody>
      </p:sp>
      <p:pic>
        <p:nvPicPr>
          <p:cNvPr id="4" name="Picture 3" descr="A clock sitting in the dark&#10;&#10;Description automatically generated">
            <a:extLst>
              <a:ext uri="{FF2B5EF4-FFF2-40B4-BE49-F238E27FC236}">
                <a16:creationId xmlns:a16="http://schemas.microsoft.com/office/drawing/2014/main" id="{B74E6395-C328-3441-840F-4A2C660E2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686" y="1503583"/>
            <a:ext cx="8455474" cy="2726889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44BEC1E-F46D-42F5-B3F0-68F42CB5A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r>
              <a:rPr lang="en-US" sz="1800"/>
              <a:t>We just have to add a quick check to make sure we haven’t gone too far.</a:t>
            </a:r>
          </a:p>
          <a:p>
            <a:r>
              <a:rPr lang="en-US" sz="1800"/>
              <a:t>It depends on you knowing how large the arrays are, of course.</a:t>
            </a:r>
            <a:endParaRPr lang="en-US" sz="1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2B34F7-3367-604A-AAF4-92DA6826E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394D89-CA53-4648-93C3-EB7A8BB36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31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525BBD2-9956-E04C-BC27-8728C726A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047ED-E2FD-CD4A-B2C3-991405D67F44}" type="datetime3">
              <a:rPr lang="en-US" smtClean="0">
                <a:solidFill>
                  <a:schemeClr val="bg1"/>
                </a:solidFill>
              </a:rPr>
              <a:t>20 January 2023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70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E7CBC2-D681-784F-837B-2D22A6B75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400" dirty="0" err="1">
                <a:solidFill>
                  <a:srgbClr val="FFFFFF"/>
                </a:solidFill>
                <a:latin typeface="Courier" pitchFamily="2" charset="0"/>
              </a:rPr>
              <a:t>strncpy</a:t>
            </a:r>
            <a:r>
              <a:rPr lang="en-US" sz="2400" dirty="0">
                <a:solidFill>
                  <a:srgbClr val="FFFFFF"/>
                </a:solidFill>
                <a:latin typeface="Courier" pitchFamily="2" charset="0"/>
              </a:rPr>
              <a:t>()</a:t>
            </a:r>
          </a:p>
        </p:txBody>
      </p:sp>
      <p:pic>
        <p:nvPicPr>
          <p:cNvPr id="8" name="Content Placeholder 4" descr="A clock sitting in the dark&#10;&#10;Description automatically generated">
            <a:extLst>
              <a:ext uri="{FF2B5EF4-FFF2-40B4-BE49-F238E27FC236}">
                <a16:creationId xmlns:a16="http://schemas.microsoft.com/office/drawing/2014/main" id="{83919460-4E0D-754D-99BD-E32D91851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681804"/>
            <a:ext cx="7188199" cy="2354135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451B8F4-7DBF-48EF-A54E-BC5FFBE44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r>
              <a:rPr lang="en-US" sz="1800" dirty="0"/>
              <a:t>Note that </a:t>
            </a:r>
            <a:r>
              <a:rPr lang="en-US" sz="1800" dirty="0">
                <a:latin typeface="Courier" pitchFamily="2" charset="0"/>
              </a:rPr>
              <a:t>n</a:t>
            </a:r>
            <a:r>
              <a:rPr lang="en-US" sz="1800" dirty="0"/>
              <a:t> must account for the null at the end.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A32778-F2B8-0543-A7D3-5D0690159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D1C88-9A26-744C-8716-68FEECCB5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32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63A3FE-9FCB-F14C-B21E-FE287D3B1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19138-6350-2D4D-9C57-9A7EEF59747B}" type="datetime3">
              <a:rPr lang="en-US" smtClean="0">
                <a:solidFill>
                  <a:schemeClr val="bg1"/>
                </a:solidFill>
              </a:rPr>
              <a:t>20 January 2023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2532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04232-6724-404D-8AC6-7292C49C9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BD97-9CA3-474B-ABD8-1BDEDFD61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Arrays are homogeneous collections of items.</a:t>
            </a:r>
          </a:p>
          <a:p>
            <a:r>
              <a:rPr lang="en-US" dirty="0"/>
              <a:t>Array indexing in </a:t>
            </a:r>
            <a:r>
              <a:rPr lang="en-US" b="1" dirty="0"/>
              <a:t>C</a:t>
            </a:r>
            <a:r>
              <a:rPr lang="en-US" dirty="0"/>
              <a:t> starts at 0, the base address.</a:t>
            </a:r>
          </a:p>
          <a:p>
            <a:r>
              <a:rPr lang="en-US" dirty="0"/>
              <a:t>Arrays and pointers are intimately related.</a:t>
            </a:r>
          </a:p>
          <a:p>
            <a:r>
              <a:rPr lang="en-US" dirty="0"/>
              <a:t>Arrays can have multiple dimensions.</a:t>
            </a:r>
          </a:p>
          <a:p>
            <a:r>
              <a:rPr lang="en-US" dirty="0"/>
              <a:t>Arrays are the exception to the rule that parameters in </a:t>
            </a:r>
            <a:r>
              <a:rPr lang="en-US" b="1" dirty="0"/>
              <a:t>C</a:t>
            </a:r>
            <a:r>
              <a:rPr lang="en-US" dirty="0"/>
              <a:t> are always passed by value.</a:t>
            </a:r>
          </a:p>
          <a:p>
            <a:r>
              <a:rPr lang="en-US" dirty="0"/>
              <a:t>Strings in </a:t>
            </a:r>
            <a:r>
              <a:rPr lang="en-US" b="1" dirty="0"/>
              <a:t>C</a:t>
            </a:r>
            <a:r>
              <a:rPr lang="en-US" dirty="0"/>
              <a:t> are </a:t>
            </a:r>
            <a:r>
              <a:rPr lang="en-US" dirty="0">
                <a:latin typeface="Courier" pitchFamily="2" charset="0"/>
              </a:rPr>
              <a:t>NULL</a:t>
            </a:r>
            <a:r>
              <a:rPr lang="en-US" dirty="0"/>
              <a:t>-terminated arrays of characters.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6AE75-3ECE-3542-A6E3-9F78B0A10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54E60-7E88-BC4E-B818-2C85C6CD76EB}" type="datetime3">
              <a:rPr lang="en-US" smtClean="0"/>
              <a:t>20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F1DFB-C077-5B40-95E7-606DF7BC2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3D1DF-9378-DA44-8C87-1D3C1B1B7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40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3D9B4B-4B72-FD49-B726-30B7D59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/>
              <a:t>Declaring an array</a:t>
            </a:r>
          </a:p>
        </p:txBody>
      </p:sp>
      <p:cxnSp>
        <p:nvCxnSpPr>
          <p:cNvPr id="13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18188-3236-474F-8D50-1AE56780A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595" y="4919535"/>
            <a:ext cx="9013052" cy="1788652"/>
          </a:xfrm>
        </p:spPr>
        <p:txBody>
          <a:bodyPr>
            <a:normAutofit/>
          </a:bodyPr>
          <a:lstStyle/>
          <a:p>
            <a:pPr marL="285750" indent="-285750"/>
            <a:r>
              <a:rPr lang="en-US" sz="2000" dirty="0"/>
              <a:t>If you have an initialization list, then you don’t need a count.</a:t>
            </a:r>
          </a:p>
          <a:p>
            <a:pPr marL="285750" indent="-285750"/>
            <a:r>
              <a:rPr lang="en-US" sz="2000" dirty="0"/>
              <a:t>If you have a count, then you don’t need an initialization list.</a:t>
            </a:r>
          </a:p>
          <a:p>
            <a:pPr marL="742950" lvl="1" indent="-285750"/>
            <a:r>
              <a:rPr lang="en-US" sz="2000" dirty="0"/>
              <a:t>But you can have one, of course.</a:t>
            </a:r>
          </a:p>
          <a:p>
            <a:pPr marL="742950" lvl="1" indent="-285750"/>
            <a:r>
              <a:rPr lang="en-US" sz="2000" dirty="0"/>
              <a:t>If the list is too short, then </a:t>
            </a:r>
            <a:r>
              <a:rPr lang="en-US" sz="2000" b="1" dirty="0"/>
              <a:t>C</a:t>
            </a:r>
            <a:r>
              <a:rPr lang="en-US" sz="2000" dirty="0"/>
              <a:t> will fill the rest with </a:t>
            </a:r>
            <a:r>
              <a:rPr lang="en-US" sz="2000" i="1" dirty="0"/>
              <a:t>zero</a:t>
            </a:r>
            <a:r>
              <a:rPr lang="en-US" sz="2000" dirty="0"/>
              <a:t>.</a:t>
            </a:r>
          </a:p>
          <a:p>
            <a:endParaRPr lang="en-US" sz="2000" dirty="0"/>
          </a:p>
        </p:txBody>
      </p:sp>
      <p:pic>
        <p:nvPicPr>
          <p:cNvPr id="9" name="Content Placeholder 4" descr="A screen shot of a clock&#10;&#10;Description automatically generated">
            <a:extLst>
              <a:ext uri="{FF2B5EF4-FFF2-40B4-BE49-F238E27FC236}">
                <a16:creationId xmlns:a16="http://schemas.microsoft.com/office/drawing/2014/main" id="{9196AA34-865F-8A45-84A6-159B8B004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89" y="3096372"/>
            <a:ext cx="11496821" cy="16095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D91B2D-7A6F-AF40-9529-74EC54512760}"/>
              </a:ext>
            </a:extLst>
          </p:cNvPr>
          <p:cNvSpPr txBox="1"/>
          <p:nvPr/>
        </p:nvSpPr>
        <p:spPr>
          <a:xfrm>
            <a:off x="1782770" y="2421097"/>
            <a:ext cx="675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type</a:t>
            </a:r>
            <a:r>
              <a:rPr lang="en-US" sz="2400" dirty="0"/>
              <a:t> </a:t>
            </a:r>
            <a:r>
              <a:rPr lang="en-US" sz="2400" i="1" dirty="0"/>
              <a:t>name</a:t>
            </a:r>
            <a:r>
              <a:rPr lang="en-US" sz="2400" dirty="0"/>
              <a:t> [ </a:t>
            </a:r>
            <a:r>
              <a:rPr lang="en-US" sz="2400" i="1" dirty="0"/>
              <a:t>count</a:t>
            </a:r>
            <a:r>
              <a:rPr lang="en-US" sz="2400" dirty="0"/>
              <a:t> ] = { </a:t>
            </a:r>
            <a:r>
              <a:rPr lang="en-US" sz="2400" i="1" dirty="0"/>
              <a:t>initialization list </a:t>
            </a:r>
            <a:r>
              <a:rPr lang="en-US" sz="2400" dirty="0"/>
              <a:t>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802E66-C69A-6148-B342-91CC80D7A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474525-0A01-454E-BD8B-32D170B45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BB0E877-7020-B447-BB1B-C345FECCD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A0E16-BF3B-B749-9C2C-D3F6E0ECCE62}" type="datetime3">
              <a:rPr lang="en-US" smtClean="0"/>
              <a:t>20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613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03FD12-5CD8-D449-8A12-ED4017B33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 Memory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BA04AF8-A614-4D65-B86C-796D12CE9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 assembly language shows us what is really happening.</a:t>
            </a:r>
          </a:p>
          <a:p>
            <a:r>
              <a:rPr lang="en-US" sz="2000" dirty="0">
                <a:solidFill>
                  <a:srgbClr val="FFFFFF"/>
                </a:solidFill>
                <a:latin typeface="Courier" pitchFamily="2" charset="0"/>
              </a:rPr>
              <a:t>__a </a:t>
            </a:r>
            <a:r>
              <a:rPr lang="en-US" sz="2000" dirty="0">
                <a:solidFill>
                  <a:srgbClr val="FFFFFF"/>
                </a:solidFill>
              </a:rPr>
              <a:t>is the base address of the array in assembly language.</a:t>
            </a:r>
            <a:endParaRPr lang="en-US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14798AA6-6769-FC40-BDB4-0E936BACC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827937"/>
            <a:ext cx="6553545" cy="521006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EF8F8-A086-6640-82F9-6C0316AA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C5FE7F-CE40-AC4D-8876-8C9A0E98C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E2922B-BEDF-CB4A-96A3-C042AEFC8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6CBDE-1611-254C-9CC1-9297236315C5}" type="datetime3">
              <a:rPr lang="en-US" smtClean="0"/>
              <a:t>20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20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0" cap="sq" cmpd="thinThick">
            <a:solidFill>
              <a:schemeClr val="tx1">
                <a:lumMod val="85000"/>
                <a:lumOff val="1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DDC830-92C2-FE4C-8B8E-7A634DF08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8E3487-B909-5948-9CB2-ADBA037931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57400"/>
                <a:ext cx="10515600" cy="3871762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In mathematics we write a matrix as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1,2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1,3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2,2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2,3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3,1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3,2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3,3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/>
                  <a:t>In </a:t>
                </a:r>
                <a:r>
                  <a:rPr lang="en-US" sz="2400" b="1" dirty="0"/>
                  <a:t>C</a:t>
                </a:r>
                <a:r>
                  <a:rPr lang="en-US" sz="2400" dirty="0"/>
                  <a:t>, we write: </a:t>
                </a:r>
                <a:r>
                  <a:rPr lang="en-US" sz="2400" i="1" dirty="0"/>
                  <a:t>type</a:t>
                </a:r>
                <a:r>
                  <a:rPr lang="en-US" sz="2400" dirty="0"/>
                  <a:t> </a:t>
                </a:r>
                <a:r>
                  <a:rPr lang="en-US" sz="2400" dirty="0">
                    <a:latin typeface="Courier" pitchFamily="2" charset="0"/>
                  </a:rPr>
                  <a:t>m[3][3];</a:t>
                </a:r>
              </a:p>
              <a:p>
                <a:pPr lvl="1"/>
                <a:r>
                  <a:rPr lang="en-US" dirty="0"/>
                  <a:t>The elements are </a:t>
                </a:r>
                <a:r>
                  <a:rPr lang="en-US" dirty="0">
                    <a:latin typeface="Courier" pitchFamily="2" charset="0"/>
                  </a:rPr>
                  <a:t>m[0][0]</a:t>
                </a:r>
                <a:r>
                  <a:rPr lang="en-US" dirty="0"/>
                  <a:t> to </a:t>
                </a:r>
                <a:r>
                  <a:rPr lang="en-US" dirty="0">
                    <a:latin typeface="Courier" pitchFamily="2" charset="0"/>
                  </a:rPr>
                  <a:t>m[2][2]</a:t>
                </a:r>
              </a:p>
              <a:p>
                <a:r>
                  <a:rPr lang="en-US" sz="2400" b="1" dirty="0"/>
                  <a:t>C</a:t>
                </a:r>
                <a:r>
                  <a:rPr lang="en-US" sz="2400" dirty="0"/>
                  <a:t> stores the array in row major order</a:t>
                </a:r>
              </a:p>
              <a:p>
                <a:pPr lvl="1"/>
                <a:r>
                  <a:rPr lang="en-US" dirty="0"/>
                  <a:t>That means one row in memory, then the next row, then the next row.</a:t>
                </a:r>
              </a:p>
              <a:p>
                <a:r>
                  <a:rPr lang="en-US" sz="2400" dirty="0"/>
                  <a:t>FORTRAN is the only language that I know of that stores array in column major order.</a:t>
                </a:r>
              </a:p>
              <a:p>
                <a:pPr lvl="1"/>
                <a:r>
                  <a:rPr lang="en-US" dirty="0"/>
                  <a:t>That means one column, then the next, 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8E3487-B909-5948-9CB2-ADBA037931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57400"/>
                <a:ext cx="10515600" cy="3871762"/>
              </a:xfrm>
              <a:blipFill>
                <a:blip r:embed="rId2"/>
                <a:stretch>
                  <a:fillRect l="-724" t="-327" b="-3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DBB543-9CAE-A34D-8058-5DA37C349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5D8F2D-1ABC-C64C-AA86-E56BBF908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88C220A-D27B-CB43-9008-4926407EE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F4CD8-DED9-8140-9A0B-56DB217CD95D}" type="datetime3">
              <a:rPr lang="en-US" smtClean="0"/>
              <a:t>20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95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F58EC7-060B-214A-8186-912D810A0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In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40323-21D8-EA42-B383-7A6675EF1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Memory is one dimensional.</a:t>
            </a:r>
          </a:p>
          <a:p>
            <a:r>
              <a:rPr lang="en-US" sz="2000" dirty="0">
                <a:solidFill>
                  <a:schemeClr val="bg1"/>
                </a:solidFill>
              </a:rPr>
              <a:t>Rows are laid out sequentially.</a:t>
            </a:r>
          </a:p>
        </p:txBody>
      </p:sp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09F771CD-6C28-B040-989B-446F628BD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233" y="2240782"/>
            <a:ext cx="6865632" cy="2420134"/>
          </a:xfrm>
          <a:prstGeom prst="rect">
            <a:avLst/>
          </a:prstGeom>
        </p:spPr>
      </p:pic>
      <p:pic>
        <p:nvPicPr>
          <p:cNvPr id="7" name="Picture 6" descr="A close up of a clock&#10;&#10;Description automatically generated">
            <a:extLst>
              <a:ext uri="{FF2B5EF4-FFF2-40B4-BE49-F238E27FC236}">
                <a16:creationId xmlns:a16="http://schemas.microsoft.com/office/drawing/2014/main" id="{0C915BC6-6AF9-7D42-BA03-C49C69E57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2" y="798286"/>
            <a:ext cx="6082575" cy="6438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A4EEE4-A4A3-EC40-A04A-7409DE6B1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9090" y="6485444"/>
            <a:ext cx="4114800" cy="365125"/>
          </a:xfrm>
        </p:spPr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2E71E-0260-5E46-AB91-D7273B04C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7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C071604-F860-B746-8BE8-0BEB24591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D12F-BAEA-BB47-89AA-2CAF0E38D2C1}" type="datetime3">
              <a:rPr lang="en-US" smtClean="0"/>
              <a:t>20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911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F2F7F7-B087-1D49-8425-73D8CE6F0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Matrix Multiplication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CCDED33E-6A4F-1A4A-AC4C-E5CD6C04E9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6148" y="2661419"/>
            <a:ext cx="7067652" cy="201427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6DEA31-8AD9-6749-B85E-845EB52F9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05569-3FE3-4147-8250-723EAD9EB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E29F8F-01EA-C74D-87AF-C2859D849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843CA-F70D-6641-95EC-3FBCAC37EA86}" type="datetime3">
              <a:rPr lang="en-US" smtClean="0"/>
              <a:t>20 January 2023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324E81F-7F54-3C49-B69D-30E4C9936D82}"/>
              </a:ext>
            </a:extLst>
          </p:cNvPr>
          <p:cNvSpPr txBox="1">
            <a:spLocks/>
          </p:cNvSpPr>
          <p:nvPr/>
        </p:nvSpPr>
        <p:spPr>
          <a:xfrm>
            <a:off x="643469" y="2638044"/>
            <a:ext cx="2937932" cy="33799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Courier" pitchFamily="2" charset="0"/>
              </a:rPr>
              <a:t>a</a:t>
            </a:r>
            <a:r>
              <a:rPr lang="en-US" sz="2000" dirty="0"/>
              <a:t>, </a:t>
            </a:r>
            <a:r>
              <a:rPr lang="en-US" sz="2000" dirty="0">
                <a:latin typeface="Courier" pitchFamily="2" charset="0"/>
              </a:rPr>
              <a:t>b</a:t>
            </a:r>
            <a:r>
              <a:rPr lang="en-US" sz="2000" dirty="0"/>
              <a:t>, and </a:t>
            </a:r>
            <a:r>
              <a:rPr lang="en-US" sz="2000" dirty="0">
                <a:latin typeface="Courier" pitchFamily="2" charset="0"/>
              </a:rPr>
              <a:t>c</a:t>
            </a:r>
            <a:r>
              <a:rPr lang="en-US" sz="2000" dirty="0"/>
              <a:t> are all matrices.</a:t>
            </a:r>
          </a:p>
          <a:p>
            <a:pPr lvl="1"/>
            <a:r>
              <a:rPr lang="en-US" sz="1600" dirty="0"/>
              <a:t>Each element is a </a:t>
            </a:r>
            <a:r>
              <a:rPr lang="en-US" sz="1600" dirty="0">
                <a:latin typeface="Courier" pitchFamily="2" charset="0"/>
              </a:rPr>
              <a:t>float</a:t>
            </a:r>
            <a:r>
              <a:rPr lang="en-US" sz="1600" dirty="0"/>
              <a:t>.</a:t>
            </a:r>
          </a:p>
          <a:p>
            <a:r>
              <a:rPr lang="en-US" sz="2000" dirty="0">
                <a:latin typeface="Courier" pitchFamily="2" charset="0"/>
              </a:rPr>
              <a:t>n</a:t>
            </a:r>
            <a:r>
              <a:rPr lang="en-US" sz="2000" dirty="0"/>
              <a:t> is the number of rows in </a:t>
            </a:r>
            <a:r>
              <a:rPr lang="en-US" sz="2000" dirty="0">
                <a:latin typeface="Courier" pitchFamily="2" charset="0"/>
              </a:rPr>
              <a:t>a</a:t>
            </a:r>
            <a:r>
              <a:rPr lang="en-US" sz="2000" dirty="0"/>
              <a:t> and the number of rows in </a:t>
            </a:r>
            <a:r>
              <a:rPr lang="en-US" sz="2000" dirty="0">
                <a:latin typeface="Courier" pitchFamily="2" charset="0"/>
              </a:rPr>
              <a:t>c</a:t>
            </a:r>
            <a:r>
              <a:rPr lang="en-US" sz="2000" dirty="0"/>
              <a:t>.</a:t>
            </a:r>
          </a:p>
          <a:p>
            <a:r>
              <a:rPr lang="en-US" sz="2000" dirty="0"/>
              <a:t> </a:t>
            </a:r>
            <a:r>
              <a:rPr lang="en-US" sz="2000" dirty="0">
                <a:latin typeface="Courier" pitchFamily="2" charset="0"/>
              </a:rPr>
              <a:t>m</a:t>
            </a:r>
            <a:r>
              <a:rPr lang="en-US" sz="2000" dirty="0"/>
              <a:t> is the number of columns in </a:t>
            </a:r>
            <a:r>
              <a:rPr lang="en-US" sz="2000" dirty="0">
                <a:latin typeface="Courier" pitchFamily="2" charset="0"/>
              </a:rPr>
              <a:t>a</a:t>
            </a:r>
            <a:r>
              <a:rPr lang="en-US" sz="2000" dirty="0"/>
              <a:t>, and the number of rows in </a:t>
            </a:r>
            <a:r>
              <a:rPr lang="en-US" sz="2000" dirty="0">
                <a:latin typeface="Courier" pitchFamily="2" charset="0"/>
              </a:rPr>
              <a:t>b</a:t>
            </a:r>
            <a:r>
              <a:rPr lang="en-US" sz="2000" dirty="0"/>
              <a:t>.</a:t>
            </a:r>
          </a:p>
          <a:p>
            <a:r>
              <a:rPr lang="en-US" sz="2000" dirty="0">
                <a:latin typeface="Courier" pitchFamily="2" charset="0"/>
              </a:rPr>
              <a:t>p</a:t>
            </a:r>
            <a:r>
              <a:rPr lang="en-US" sz="2000" dirty="0"/>
              <a:t> is the number of columns in </a:t>
            </a:r>
            <a:r>
              <a:rPr lang="en-US" sz="2000" dirty="0">
                <a:latin typeface="Courier" pitchFamily="2" charset="0"/>
              </a:rPr>
              <a:t>b</a:t>
            </a:r>
            <a:r>
              <a:rPr lang="en-US" sz="2000" dirty="0"/>
              <a:t>, and the number of columns in </a:t>
            </a:r>
            <a:r>
              <a:rPr lang="en-US" sz="2000" dirty="0">
                <a:latin typeface="Courier" pitchFamily="2" charset="0"/>
              </a:rPr>
              <a:t>c</a:t>
            </a:r>
            <a:r>
              <a:rPr lang="en-US" sz="20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92D2B9-0ECA-D64F-A217-1A02D1AB5251}"/>
                  </a:ext>
                </a:extLst>
              </p:cNvPr>
              <p:cNvSpPr txBox="1"/>
              <p:nvPr/>
            </p:nvSpPr>
            <p:spPr>
              <a:xfrm>
                <a:off x="5959291" y="4973993"/>
                <a:ext cx="3721366" cy="870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92D2B9-0ECA-D64F-A217-1A02D1AB5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291" y="4973993"/>
                <a:ext cx="3721366" cy="870751"/>
              </a:xfrm>
              <a:prstGeom prst="rect">
                <a:avLst/>
              </a:prstGeom>
              <a:blipFill>
                <a:blip r:embed="rId3"/>
                <a:stretch>
                  <a:fillRect t="-94286" b="-1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3210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2E5E62-D116-D94C-9BE8-EC8436473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How are we changing 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c[][]</a:t>
            </a:r>
            <a:r>
              <a:rPr lang="en-US" dirty="0">
                <a:solidFill>
                  <a:schemeClr val="accent1"/>
                </a:solidFill>
              </a:rPr>
              <a:t>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DC8C6-5701-0745-BE1F-533D6ACDA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Arrays are the exception to the rule that parameters in </a:t>
            </a:r>
            <a:r>
              <a:rPr lang="en-US" sz="2400" b="1" dirty="0"/>
              <a:t>C</a:t>
            </a:r>
            <a:r>
              <a:rPr lang="en-US" sz="2400" dirty="0"/>
              <a:t> are always passed by value.</a:t>
            </a:r>
          </a:p>
          <a:p>
            <a:r>
              <a:rPr lang="en-US" sz="2400" dirty="0"/>
              <a:t>Why is this?</a:t>
            </a:r>
          </a:p>
          <a:p>
            <a:pPr lvl="1"/>
            <a:r>
              <a:rPr lang="en-US" dirty="0"/>
              <a:t>Arrays can be large, so you don’t want to copy them onto the stack.</a:t>
            </a:r>
          </a:p>
          <a:p>
            <a:r>
              <a:rPr lang="en-US" sz="2400" dirty="0"/>
              <a:t>Does this make sense?</a:t>
            </a:r>
          </a:p>
          <a:p>
            <a:pPr lvl="1"/>
            <a:r>
              <a:rPr lang="en-US" dirty="0"/>
              <a:t>Perhaps surprisingly, it makes perfect sense!</a:t>
            </a:r>
          </a:p>
          <a:p>
            <a:pPr lvl="1"/>
            <a:r>
              <a:rPr lang="en-US" dirty="0"/>
              <a:t>Arrays and pointers are intimately related.</a:t>
            </a:r>
          </a:p>
          <a:p>
            <a:r>
              <a:rPr lang="en-US" sz="2400" dirty="0"/>
              <a:t>The name of the array is just a pointer to element </a:t>
            </a:r>
            <a:r>
              <a:rPr lang="en-US" sz="2400" i="1" dirty="0"/>
              <a:t>zero</a:t>
            </a:r>
            <a:r>
              <a:rPr lang="en-US" sz="2400" dirty="0"/>
              <a:t> of the array.</a:t>
            </a:r>
          </a:p>
          <a:p>
            <a:pPr lvl="1"/>
            <a:r>
              <a:rPr lang="en-US" sz="2000" dirty="0"/>
              <a:t>Recall that we call this the </a:t>
            </a:r>
            <a:r>
              <a:rPr lang="en-US" sz="2000" i="1" dirty="0"/>
              <a:t>base address</a:t>
            </a:r>
            <a:r>
              <a:rPr lang="en-US" sz="2000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03BC0A-97F6-7449-BDC7-6DD94E547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033479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2023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30D47B-34AB-FB40-BDCA-E2D023FCC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033479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B303EE-96AC-6B48-B3D9-60FCDE71DF64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F9321C8-B9B0-B844-8457-6CBA33315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81959-6190-594D-BEE4-4AC077268F54}" type="datetime3">
              <a:rPr lang="en-US" smtClean="0"/>
              <a:t>20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232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1651</Words>
  <Application>Microsoft Macintosh PowerPoint</Application>
  <PresentationFormat>Widescreen</PresentationFormat>
  <Paragraphs>258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Courier</vt:lpstr>
      <vt:lpstr>Tw Cen MT</vt:lpstr>
      <vt:lpstr>Wingdings</vt:lpstr>
      <vt:lpstr>Office Theme</vt:lpstr>
      <vt:lpstr>Arrays and Strings</vt:lpstr>
      <vt:lpstr>What is an array?</vt:lpstr>
      <vt:lpstr>Arrays are ordered</vt:lpstr>
      <vt:lpstr>Declaring an array</vt:lpstr>
      <vt:lpstr>In Memory</vt:lpstr>
      <vt:lpstr>Matrices</vt:lpstr>
      <vt:lpstr>In Memory</vt:lpstr>
      <vt:lpstr>Matrix Multiplication</vt:lpstr>
      <vt:lpstr>How are we changing c[][]?</vt:lpstr>
      <vt:lpstr>&amp; (address of) operator</vt:lpstr>
      <vt:lpstr>sizeof operator</vt:lpstr>
      <vt:lpstr>sizeof operator</vt:lpstr>
      <vt:lpstr>Is this what you expected?</vt:lpstr>
      <vt:lpstr>Pointers and arrays</vt:lpstr>
      <vt:lpstr>What is going on here?</vt:lpstr>
      <vt:lpstr>Arrays and pointers are equivalent in C</vt:lpstr>
      <vt:lpstr>A matrix is an array of pointers</vt:lpstr>
      <vt:lpstr>Searching</vt:lpstr>
      <vt:lpstr>Find the largest</vt:lpstr>
      <vt:lpstr>Find the smallest</vt:lpstr>
      <vt:lpstr>Find an item</vt:lpstr>
      <vt:lpstr>Ordering the array</vt:lpstr>
      <vt:lpstr>Extrema</vt:lpstr>
      <vt:lpstr>Binary Search</vt:lpstr>
      <vt:lpstr>What is a string?</vt:lpstr>
      <vt:lpstr>Assignment and Copying</vt:lpstr>
      <vt:lpstr>strcmp()</vt:lpstr>
      <vt:lpstr>strlen()</vt:lpstr>
      <vt:lpstr>strcpy()</vt:lpstr>
      <vt:lpstr>You should never write code like that!</vt:lpstr>
      <vt:lpstr>strncmp()</vt:lpstr>
      <vt:lpstr>strncpy()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Arrays and Strings</dc:title>
  <dc:creator>Darrell Long</dc:creator>
  <cp:lastModifiedBy>Darrell Long</cp:lastModifiedBy>
  <cp:revision>23</cp:revision>
  <dcterms:created xsi:type="dcterms:W3CDTF">2021-01-01T07:08:59Z</dcterms:created>
  <dcterms:modified xsi:type="dcterms:W3CDTF">2023-01-21T06:09:04Z</dcterms:modified>
</cp:coreProperties>
</file>